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807" r:id="rId2"/>
    <p:sldId id="809" r:id="rId3"/>
    <p:sldId id="852" r:id="rId4"/>
    <p:sldId id="771" r:id="rId5"/>
    <p:sldId id="625" r:id="rId6"/>
    <p:sldId id="821" r:id="rId7"/>
    <p:sldId id="836" r:id="rId8"/>
    <p:sldId id="822" r:id="rId9"/>
    <p:sldId id="551" r:id="rId10"/>
    <p:sldId id="823" r:id="rId11"/>
    <p:sldId id="824" r:id="rId12"/>
    <p:sldId id="825" r:id="rId13"/>
    <p:sldId id="567" r:id="rId14"/>
    <p:sldId id="806" r:id="rId15"/>
    <p:sldId id="826" r:id="rId16"/>
    <p:sldId id="827" r:id="rId17"/>
    <p:sldId id="828" r:id="rId18"/>
    <p:sldId id="829" r:id="rId19"/>
    <p:sldId id="830" r:id="rId20"/>
    <p:sldId id="831" r:id="rId21"/>
    <p:sldId id="849" r:id="rId22"/>
    <p:sldId id="851" r:id="rId23"/>
    <p:sldId id="835" r:id="rId24"/>
    <p:sldId id="832" r:id="rId25"/>
    <p:sldId id="798" r:id="rId26"/>
    <p:sldId id="833" r:id="rId27"/>
    <p:sldId id="837" r:id="rId28"/>
    <p:sldId id="834" r:id="rId29"/>
    <p:sldId id="613" r:id="rId30"/>
    <p:sldId id="838" r:id="rId31"/>
    <p:sldId id="839" r:id="rId32"/>
    <p:sldId id="841" r:id="rId33"/>
    <p:sldId id="569" r:id="rId34"/>
    <p:sldId id="845" r:id="rId35"/>
    <p:sldId id="846" r:id="rId36"/>
    <p:sldId id="843" r:id="rId37"/>
    <p:sldId id="844" r:id="rId38"/>
    <p:sldId id="848" r:id="rId39"/>
    <p:sldId id="847" r:id="rId40"/>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296">
          <p15:clr>
            <a:srgbClr val="A4A3A4"/>
          </p15:clr>
        </p15:guide>
        <p15:guide id="2" pos="5472">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a:srgbClr val="FFFFFF"/>
    <a:srgbClr val="B3F3A6"/>
    <a:srgbClr val="FFFF66"/>
    <a:srgbClr val="EDF2AC"/>
    <a:srgbClr val="FF0000"/>
    <a:srgbClr val="DDDDDD"/>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71" autoAdjust="0"/>
    <p:restoredTop sz="83355" autoAdjust="0"/>
  </p:normalViewPr>
  <p:slideViewPr>
    <p:cSldViewPr>
      <p:cViewPr varScale="1">
        <p:scale>
          <a:sx n="70" d="100"/>
          <a:sy n="70" d="100"/>
        </p:scale>
        <p:origin x="1502" y="38"/>
      </p:cViewPr>
      <p:guideLst>
        <p:guide orient="horz" pos="1296"/>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178"/>
    </p:cViewPr>
  </p:sorterViewPr>
  <p:notesViewPr>
    <p:cSldViewPr>
      <p:cViewPr varScale="1">
        <p:scale>
          <a:sx n="49" d="100"/>
          <a:sy n="49" d="100"/>
        </p:scale>
        <p:origin x="-1884" y="-7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1"/>
            <a:ext cx="2947024" cy="468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t" anchorCtr="0" compatLnSpc="1">
            <a:prstTxWarp prst="textNoShape">
              <a:avLst/>
            </a:prstTxWarp>
          </a:bodyPr>
          <a:lstStyle>
            <a:lvl1pPr defTabSz="917575">
              <a:defRPr sz="1200">
                <a:latin typeface="Times New Roman" pitchFamily="18" charset="0"/>
              </a:defRPr>
            </a:lvl1pPr>
          </a:lstStyle>
          <a:p>
            <a:endParaRPr lang="de-DE"/>
          </a:p>
        </p:txBody>
      </p:sp>
      <p:sp>
        <p:nvSpPr>
          <p:cNvPr id="299011" name="Rectangle 3"/>
          <p:cNvSpPr>
            <a:spLocks noGrp="1" noChangeArrowheads="1"/>
          </p:cNvSpPr>
          <p:nvPr>
            <p:ph type="dt" sz="quarter" idx="1"/>
          </p:nvPr>
        </p:nvSpPr>
        <p:spPr bwMode="auto">
          <a:xfrm>
            <a:off x="3853800" y="1"/>
            <a:ext cx="2947024" cy="468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t" anchorCtr="0" compatLnSpc="1">
            <a:prstTxWarp prst="textNoShape">
              <a:avLst/>
            </a:prstTxWarp>
          </a:bodyPr>
          <a:lstStyle>
            <a:lvl1pPr algn="r" defTabSz="917575">
              <a:defRPr sz="1200">
                <a:latin typeface="Times New Roman" pitchFamily="18" charset="0"/>
              </a:defRPr>
            </a:lvl1pPr>
          </a:lstStyle>
          <a:p>
            <a:endParaRPr lang="de-DE"/>
          </a:p>
        </p:txBody>
      </p:sp>
      <p:sp>
        <p:nvSpPr>
          <p:cNvPr id="299012" name="Rectangle 4"/>
          <p:cNvSpPr>
            <a:spLocks noGrp="1" noChangeArrowheads="1"/>
          </p:cNvSpPr>
          <p:nvPr>
            <p:ph type="ftr" sz="quarter" idx="2"/>
          </p:nvPr>
        </p:nvSpPr>
        <p:spPr bwMode="auto">
          <a:xfrm>
            <a:off x="0" y="9391292"/>
            <a:ext cx="2947024" cy="54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b" anchorCtr="0" compatLnSpc="1">
            <a:prstTxWarp prst="textNoShape">
              <a:avLst/>
            </a:prstTxWarp>
          </a:bodyPr>
          <a:lstStyle>
            <a:lvl1pPr defTabSz="917575">
              <a:defRPr sz="1200">
                <a:latin typeface="Times New Roman" pitchFamily="18" charset="0"/>
              </a:defRPr>
            </a:lvl1pPr>
          </a:lstStyle>
          <a:p>
            <a:endParaRPr lang="de-DE"/>
          </a:p>
        </p:txBody>
      </p:sp>
      <p:sp>
        <p:nvSpPr>
          <p:cNvPr id="299013" name="Rectangle 5"/>
          <p:cNvSpPr>
            <a:spLocks noGrp="1" noChangeArrowheads="1"/>
          </p:cNvSpPr>
          <p:nvPr>
            <p:ph type="sldNum" sz="quarter" idx="3"/>
          </p:nvPr>
        </p:nvSpPr>
        <p:spPr bwMode="auto">
          <a:xfrm>
            <a:off x="3853800" y="9391292"/>
            <a:ext cx="2947024" cy="54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b" anchorCtr="0" compatLnSpc="1">
            <a:prstTxWarp prst="textNoShape">
              <a:avLst/>
            </a:prstTxWarp>
          </a:bodyPr>
          <a:lstStyle>
            <a:lvl1pPr algn="r" defTabSz="917575">
              <a:defRPr sz="1200">
                <a:latin typeface="Times New Roman" pitchFamily="18" charset="0"/>
              </a:defRPr>
            </a:lvl1pPr>
          </a:lstStyle>
          <a:p>
            <a:fld id="{52E00FFB-3858-4DC4-8389-0B741A8BA56B}" type="slidenum">
              <a:rPr lang="de-DE"/>
              <a:pPr/>
              <a:t>‹Nr.›</a:t>
            </a:fld>
            <a:endParaRPr lang="de-DE"/>
          </a:p>
        </p:txBody>
      </p:sp>
    </p:spTree>
    <p:extLst>
      <p:ext uri="{BB962C8B-B14F-4D97-AF65-F5344CB8AC3E}">
        <p14:creationId xmlns:p14="http://schemas.microsoft.com/office/powerpoint/2010/main" val="1675118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2"/>
            <a:ext cx="2945450" cy="49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t" anchorCtr="0" compatLnSpc="1">
            <a:prstTxWarp prst="textNoShape">
              <a:avLst/>
            </a:prstTxWarp>
          </a:bodyPr>
          <a:lstStyle>
            <a:lvl1pPr defTabSz="917575">
              <a:defRPr sz="1200">
                <a:latin typeface="Times New Roman" pitchFamily="18" charset="0"/>
              </a:defRPr>
            </a:lvl1pPr>
          </a:lstStyle>
          <a:p>
            <a:endParaRPr lang="de-DE"/>
          </a:p>
        </p:txBody>
      </p:sp>
      <p:sp>
        <p:nvSpPr>
          <p:cNvPr id="26627" name="Rectangle 3"/>
          <p:cNvSpPr>
            <a:spLocks noGrp="1" noChangeArrowheads="1"/>
          </p:cNvSpPr>
          <p:nvPr>
            <p:ph type="dt" idx="1"/>
          </p:nvPr>
        </p:nvSpPr>
        <p:spPr bwMode="auto">
          <a:xfrm>
            <a:off x="3852226" y="2"/>
            <a:ext cx="2945449" cy="49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t" anchorCtr="0" compatLnSpc="1">
            <a:prstTxWarp prst="textNoShape">
              <a:avLst/>
            </a:prstTxWarp>
          </a:bodyPr>
          <a:lstStyle>
            <a:lvl1pPr algn="r" defTabSz="917575">
              <a:defRPr sz="1200">
                <a:latin typeface="Times New Roman" pitchFamily="18" charset="0"/>
              </a:defRPr>
            </a:lvl1pPr>
          </a:lstStyle>
          <a:p>
            <a:endParaRPr lang="de-DE"/>
          </a:p>
        </p:txBody>
      </p:sp>
      <p:sp>
        <p:nvSpPr>
          <p:cNvPr id="26628" name="Rectangle 4"/>
          <p:cNvSpPr>
            <a:spLocks noGrp="1" noRot="1" noChangeAspect="1" noChangeArrowheads="1" noTextEdit="1"/>
          </p:cNvSpPr>
          <p:nvPr>
            <p:ph type="sldImg" idx="2"/>
          </p:nvPr>
        </p:nvSpPr>
        <p:spPr bwMode="auto">
          <a:xfrm>
            <a:off x="919163"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906778" y="4715924"/>
            <a:ext cx="4984122" cy="4466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26630" name="Rectangle 6"/>
          <p:cNvSpPr>
            <a:spLocks noGrp="1" noChangeArrowheads="1"/>
          </p:cNvSpPr>
          <p:nvPr>
            <p:ph type="ftr" sz="quarter" idx="4"/>
          </p:nvPr>
        </p:nvSpPr>
        <p:spPr bwMode="auto">
          <a:xfrm>
            <a:off x="1" y="9430227"/>
            <a:ext cx="2945450" cy="49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b" anchorCtr="0" compatLnSpc="1">
            <a:prstTxWarp prst="textNoShape">
              <a:avLst/>
            </a:prstTxWarp>
          </a:bodyPr>
          <a:lstStyle>
            <a:lvl1pPr defTabSz="917575">
              <a:defRPr sz="1200">
                <a:latin typeface="Times New Roman" pitchFamily="18" charset="0"/>
              </a:defRPr>
            </a:lvl1pPr>
          </a:lstStyle>
          <a:p>
            <a:endParaRPr lang="de-DE"/>
          </a:p>
        </p:txBody>
      </p:sp>
      <p:sp>
        <p:nvSpPr>
          <p:cNvPr id="26631" name="Rectangle 7"/>
          <p:cNvSpPr>
            <a:spLocks noGrp="1" noChangeArrowheads="1"/>
          </p:cNvSpPr>
          <p:nvPr>
            <p:ph type="sldNum" sz="quarter" idx="5"/>
          </p:nvPr>
        </p:nvSpPr>
        <p:spPr bwMode="auto">
          <a:xfrm>
            <a:off x="3852226" y="9430227"/>
            <a:ext cx="2945449" cy="49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4" tIns="45857" rIns="91714" bIns="45857" numCol="1" anchor="b" anchorCtr="0" compatLnSpc="1">
            <a:prstTxWarp prst="textNoShape">
              <a:avLst/>
            </a:prstTxWarp>
          </a:bodyPr>
          <a:lstStyle>
            <a:lvl1pPr algn="r" defTabSz="917575">
              <a:defRPr sz="1200">
                <a:latin typeface="Times New Roman" pitchFamily="18" charset="0"/>
              </a:defRPr>
            </a:lvl1pPr>
          </a:lstStyle>
          <a:p>
            <a:fld id="{36EDA69C-FCE7-4274-8058-AD65A6F05952}" type="slidenum">
              <a:rPr lang="de-DE"/>
              <a:pPr/>
              <a:t>‹Nr.›</a:t>
            </a:fld>
            <a:endParaRPr lang="de-DE"/>
          </a:p>
        </p:txBody>
      </p:sp>
    </p:spTree>
    <p:extLst>
      <p:ext uri="{BB962C8B-B14F-4D97-AF65-F5344CB8AC3E}">
        <p14:creationId xmlns:p14="http://schemas.microsoft.com/office/powerpoint/2010/main" val="320383291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Selbstverständlichkeiten, in den Vorgaben - best. Entfernungen</a:t>
            </a:r>
            <a:r>
              <a:rPr lang="de-DE" baseline="0" dirty="0" smtClean="0"/>
              <a:t> –versch. </a:t>
            </a:r>
            <a:r>
              <a:rPr lang="de-DE" baseline="0" dirty="0" err="1" smtClean="0"/>
              <a:t>Anforder</a:t>
            </a:r>
            <a:r>
              <a:rPr lang="de-DE" baseline="0" dirty="0" smtClean="0"/>
              <a:t>. </a:t>
            </a:r>
            <a:endParaRPr lang="de-DE" dirty="0" smtClean="0"/>
          </a:p>
          <a:p>
            <a:r>
              <a:rPr lang="de-DE" dirty="0" smtClean="0"/>
              <a:t>Betrachtung Transportfähigkeit hat sich geändert, insbesondere bei  Nutztieren</a:t>
            </a:r>
            <a:endParaRPr lang="de-DE" dirty="0"/>
          </a:p>
        </p:txBody>
      </p:sp>
      <p:sp>
        <p:nvSpPr>
          <p:cNvPr id="4" name="Foliennummernplatzhalter 3"/>
          <p:cNvSpPr>
            <a:spLocks noGrp="1"/>
          </p:cNvSpPr>
          <p:nvPr>
            <p:ph type="sldNum" sz="quarter" idx="10"/>
          </p:nvPr>
        </p:nvSpPr>
        <p:spPr/>
        <p:txBody>
          <a:bodyPr/>
          <a:lstStyle/>
          <a:p>
            <a:fld id="{36EDA69C-FCE7-4274-8058-AD65A6F05952}" type="slidenum">
              <a:rPr lang="de-DE" smtClean="0"/>
              <a:pPr/>
              <a:t>3</a:t>
            </a:fld>
            <a:endParaRPr lang="de-DE"/>
          </a:p>
        </p:txBody>
      </p:sp>
    </p:spTree>
    <p:extLst>
      <p:ext uri="{BB962C8B-B14F-4D97-AF65-F5344CB8AC3E}">
        <p14:creationId xmlns:p14="http://schemas.microsoft.com/office/powerpoint/2010/main" val="3779133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7CEF5-F1C7-4D30-A263-5C0C556F1014}" type="slidenum">
              <a:rPr lang="de-DE"/>
              <a:pPr/>
              <a:t>14</a:t>
            </a:fld>
            <a:endParaRPr lang="de-DE"/>
          </a:p>
        </p:txBody>
      </p:sp>
      <p:sp>
        <p:nvSpPr>
          <p:cNvPr id="453634" name="Rectangle 2"/>
          <p:cNvSpPr>
            <a:spLocks noGrp="1" noRot="1" noChangeAspect="1" noChangeArrowheads="1" noTextEdit="1"/>
          </p:cNvSpPr>
          <p:nvPr>
            <p:ph type="sldImg"/>
          </p:nvPr>
        </p:nvSpPr>
        <p:spPr>
          <a:ln/>
        </p:spPr>
      </p:sp>
      <p:sp>
        <p:nvSpPr>
          <p:cNvPr id="45363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6B57D585-EB66-4634-8137-F87CE4CAB155}" type="slidenum">
              <a:rPr lang="de-DE" altLang="de-DE" sz="1200">
                <a:latin typeface="Times New Roman" panose="02020603050405020304" pitchFamily="18" charset="0"/>
              </a:rPr>
              <a:pPr/>
              <a:t>15</a:t>
            </a:fld>
            <a:endParaRPr lang="de-DE" altLang="de-DE" sz="1200">
              <a:latin typeface="Times New Roman" panose="02020603050405020304"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r>
              <a:rPr lang="de-DE" altLang="de-DE" dirty="0" smtClean="0"/>
              <a:t>Wassereimer für Landwirte </a:t>
            </a:r>
            <a:r>
              <a:rPr lang="de-DE" altLang="de-DE" dirty="0" err="1" smtClean="0"/>
              <a:t>wahrs</a:t>
            </a:r>
            <a:r>
              <a:rPr lang="de-DE" altLang="de-DE" dirty="0" smtClean="0"/>
              <a:t>. ausreichend</a:t>
            </a:r>
          </a:p>
          <a:p>
            <a:pPr>
              <a:spcBef>
                <a:spcPct val="55000"/>
              </a:spcBef>
              <a:buFont typeface="Wingdings" pitchFamily="2" charset="2"/>
              <a:buNone/>
            </a:pPr>
            <a:r>
              <a:rPr lang="de-DE" sz="1200" dirty="0" smtClean="0"/>
              <a:t>mit sichtbar offener Oberfläche bei Pferden, bei registrierten  Pferden mitgeführte Tränkvorrichtung ausreichend</a:t>
            </a:r>
          </a:p>
          <a:p>
            <a:pPr eaLnBrk="1" hangingPunct="1"/>
            <a:endParaRPr lang="de-DE" altLang="de-DE" dirty="0" smtClean="0"/>
          </a:p>
        </p:txBody>
      </p:sp>
    </p:spTree>
    <p:extLst>
      <p:ext uri="{BB962C8B-B14F-4D97-AF65-F5344CB8AC3E}">
        <p14:creationId xmlns:p14="http://schemas.microsoft.com/office/powerpoint/2010/main" val="3783896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735D885C-299C-4954-BA63-58C9C7CD97C0}" type="slidenum">
              <a:rPr lang="de-DE" altLang="de-DE" sz="1200">
                <a:latin typeface="Times New Roman" panose="02020603050405020304" pitchFamily="18" charset="0"/>
              </a:rPr>
              <a:pPr/>
              <a:t>16</a:t>
            </a:fld>
            <a:endParaRPr lang="de-DE" altLang="de-DE" sz="1200">
              <a:latin typeface="Times New Roman" panose="02020603050405020304" pitchFamily="18"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r>
              <a:rPr lang="de-DE" altLang="de-DE" smtClean="0"/>
              <a:t>Bei Transport von 1-2 Tieren (Zuchttiere) durch einen Landwirt -&gt; Veterinärämter kontaktieren und Lösung gemeinsam suchen </a:t>
            </a:r>
            <a:br>
              <a:rPr lang="de-DE" altLang="de-DE" smtClean="0"/>
            </a:br>
            <a:r>
              <a:rPr lang="de-DE" altLang="de-DE" smtClean="0"/>
              <a:t>(evtl. Ausnahmegenehmigung?)</a:t>
            </a:r>
          </a:p>
          <a:p>
            <a:pPr eaLnBrk="1" hangingPunct="1"/>
            <a:r>
              <a:rPr lang="de-DE" altLang="de-DE" smtClean="0"/>
              <a:t>Navigationssystem= Positionssystem, Ladeklappenverschluß-Kontrolle, </a:t>
            </a:r>
          </a:p>
          <a:p>
            <a:pPr eaLnBrk="1" hangingPunct="1"/>
            <a:r>
              <a:rPr lang="de-DE" altLang="de-DE" smtClean="0"/>
              <a:t>Für neue Fahrzeuge ab sofort, für alte ab „009, noch vieles ungeklärt.</a:t>
            </a:r>
          </a:p>
        </p:txBody>
      </p:sp>
    </p:spTree>
    <p:extLst>
      <p:ext uri="{BB962C8B-B14F-4D97-AF65-F5344CB8AC3E}">
        <p14:creationId xmlns:p14="http://schemas.microsoft.com/office/powerpoint/2010/main" val="2208533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4FD2C847-4D42-4892-AE79-868BD14A5A80}" type="slidenum">
              <a:rPr lang="de-DE" altLang="de-DE" sz="1200">
                <a:latin typeface="Times New Roman" panose="02020603050405020304" pitchFamily="18" charset="0"/>
              </a:rPr>
              <a:pPr/>
              <a:t>17</a:t>
            </a:fld>
            <a:endParaRPr lang="de-DE" altLang="de-DE" sz="1200">
              <a:latin typeface="Times New Roman" panose="02020603050405020304" pitchFamily="18"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r>
              <a:rPr lang="de-DE" altLang="de-DE" dirty="0" smtClean="0"/>
              <a:t>Verladung gehört zum Transport hinzu.</a:t>
            </a:r>
          </a:p>
          <a:p>
            <a:pPr eaLnBrk="1" hangingPunct="1"/>
            <a:r>
              <a:rPr lang="de-DE" altLang="de-DE" dirty="0" smtClean="0"/>
              <a:t>Es geht hier um Anlagen zum Verladen, trifft so nicht auf Pferde zu.</a:t>
            </a:r>
          </a:p>
          <a:p>
            <a:pPr eaLnBrk="1" hangingPunct="1"/>
            <a:r>
              <a:rPr lang="de-DE" altLang="de-DE" b="1" dirty="0" smtClean="0">
                <a:latin typeface="Times" panose="02020603050405020304" pitchFamily="18" charset="0"/>
              </a:rPr>
              <a:t>Richtwerte aus der deutschen </a:t>
            </a:r>
            <a:r>
              <a:rPr lang="de-DE" altLang="de-DE" b="1" dirty="0" err="1" smtClean="0">
                <a:latin typeface="Times" panose="02020603050405020304" pitchFamily="18" charset="0"/>
              </a:rPr>
              <a:t>TransportVO</a:t>
            </a:r>
            <a:r>
              <a:rPr lang="de-DE" altLang="de-DE" b="1" dirty="0" smtClean="0">
                <a:latin typeface="Times" panose="02020603050405020304" pitchFamily="18" charset="0"/>
              </a:rPr>
              <a:t>:</a:t>
            </a:r>
          </a:p>
          <a:p>
            <a:pPr eaLnBrk="1" hangingPunct="1"/>
            <a:r>
              <a:rPr lang="de-DE" altLang="de-DE" dirty="0" smtClean="0">
                <a:latin typeface="Times" panose="02020603050405020304" pitchFamily="18" charset="0"/>
              </a:rPr>
              <a:t>Abstand Boden/ Ladeklappe: max. 25 cm bei Pferden und Rindern</a:t>
            </a:r>
          </a:p>
          <a:p>
            <a:pPr eaLnBrk="1" hangingPunct="1"/>
            <a:r>
              <a:rPr lang="de-DE" altLang="de-DE" dirty="0" smtClean="0">
                <a:latin typeface="Times" panose="02020603050405020304" pitchFamily="18" charset="0"/>
              </a:rPr>
              <a:t>				max. 12 cm bei Schweinen, Schafen und Ziegen</a:t>
            </a:r>
          </a:p>
          <a:p>
            <a:pPr eaLnBrk="1" hangingPunct="1"/>
            <a:r>
              <a:rPr lang="de-DE" altLang="de-DE" dirty="0" smtClean="0">
                <a:latin typeface="Times" panose="02020603050405020304" pitchFamily="18" charset="0"/>
              </a:rPr>
              <a:t>Abstand Rampe/ Ladefläche: max. 6 cm bei Pferden</a:t>
            </a:r>
          </a:p>
          <a:p>
            <a:pPr eaLnBrk="1" hangingPunct="1"/>
            <a:r>
              <a:rPr lang="de-DE" altLang="de-DE" dirty="0" smtClean="0">
                <a:latin typeface="Times" panose="02020603050405020304" pitchFamily="18" charset="0"/>
              </a:rPr>
              <a:t>				max. 3 cm bei Rindern</a:t>
            </a:r>
          </a:p>
          <a:p>
            <a:pPr eaLnBrk="1" hangingPunct="1"/>
            <a:r>
              <a:rPr lang="de-DE" altLang="de-DE" dirty="0" smtClean="0">
                <a:latin typeface="Times" panose="02020603050405020304" pitchFamily="18" charset="0"/>
              </a:rPr>
              <a:t>				max. 1,5 cm </a:t>
            </a:r>
            <a:r>
              <a:rPr lang="de-DE" altLang="de-DE" dirty="0" err="1" smtClean="0">
                <a:latin typeface="Times" panose="02020603050405020304" pitchFamily="18" charset="0"/>
              </a:rPr>
              <a:t>Kälb</a:t>
            </a:r>
            <a:r>
              <a:rPr lang="de-DE" altLang="de-DE" dirty="0" smtClean="0">
                <a:latin typeface="Times" panose="02020603050405020304" pitchFamily="18" charset="0"/>
              </a:rPr>
              <a:t>&lt; 6 Monate), Schweine, Schafe und Ziegen </a:t>
            </a:r>
          </a:p>
          <a:p>
            <a:pPr eaLnBrk="1" hangingPunct="1"/>
            <a:endParaRPr lang="de-DE" altLang="de-DE" dirty="0" smtClean="0"/>
          </a:p>
        </p:txBody>
      </p:sp>
    </p:spTree>
    <p:extLst>
      <p:ext uri="{BB962C8B-B14F-4D97-AF65-F5344CB8AC3E}">
        <p14:creationId xmlns:p14="http://schemas.microsoft.com/office/powerpoint/2010/main" val="303101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A9460858-691E-4DF9-8F5A-B02A753436A0}" type="slidenum">
              <a:rPr lang="de-DE" altLang="de-DE" sz="1200" smtClean="0">
                <a:latin typeface="Times New Roman" panose="02020603050405020304" pitchFamily="18" charset="0"/>
              </a:rPr>
              <a:pPr/>
              <a:t>20</a:t>
            </a:fld>
            <a:endParaRPr lang="de-DE" altLang="de-DE" sz="1200" smtClean="0">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r>
              <a:rPr lang="de-DE" altLang="de-DE" dirty="0" smtClean="0">
                <a:latin typeface="Times" panose="02020603050405020304" pitchFamily="18" charset="0"/>
              </a:rPr>
              <a:t>zugerittene Pferde= </a:t>
            </a:r>
            <a:r>
              <a:rPr lang="de-DE" altLang="de-DE" dirty="0" err="1" smtClean="0">
                <a:latin typeface="Times" panose="02020603050405020304" pitchFamily="18" charset="0"/>
              </a:rPr>
              <a:t>halfterführig</a:t>
            </a:r>
            <a:endParaRPr lang="de-DE" altLang="de-DE" dirty="0" smtClean="0">
              <a:latin typeface="Times" panose="02020603050405020304" pitchFamily="18" charset="0"/>
            </a:endParaRPr>
          </a:p>
          <a:p>
            <a:pPr eaLnBrk="1" hangingPunct="1"/>
            <a:r>
              <a:rPr lang="de-DE" altLang="de-DE" dirty="0" smtClean="0">
                <a:latin typeface="Times" panose="02020603050405020304" pitchFamily="18" charset="0"/>
              </a:rPr>
              <a:t>Besser zu kurz als zu lang, Praktiker selbstverständlich!! Pferde werden sich häufig</a:t>
            </a:r>
            <a:r>
              <a:rPr lang="de-DE" altLang="de-DE" baseline="0" dirty="0" smtClean="0">
                <a:latin typeface="Times" panose="02020603050405020304" pitchFamily="18" charset="0"/>
              </a:rPr>
              <a:t> nicht hinlegen, hier auf keinen Fall zu lange Anbindung</a:t>
            </a:r>
            <a:endParaRPr lang="de-DE" altLang="de-DE" dirty="0" smtClean="0">
              <a:latin typeface="Times" panose="02020603050405020304" pitchFamily="18" charset="0"/>
            </a:endParaRPr>
          </a:p>
        </p:txBody>
      </p:sp>
    </p:spTree>
    <p:extLst>
      <p:ext uri="{BB962C8B-B14F-4D97-AF65-F5344CB8AC3E}">
        <p14:creationId xmlns:p14="http://schemas.microsoft.com/office/powerpoint/2010/main" val="4142418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6EDA69C-FCE7-4274-8058-AD65A6F05952}" type="slidenum">
              <a:rPr lang="de-DE" smtClean="0"/>
              <a:pPr/>
              <a:t>25</a:t>
            </a:fld>
            <a:endParaRPr lang="de-DE"/>
          </a:p>
        </p:txBody>
      </p:sp>
    </p:spTree>
    <p:extLst>
      <p:ext uri="{BB962C8B-B14F-4D97-AF65-F5344CB8AC3E}">
        <p14:creationId xmlns:p14="http://schemas.microsoft.com/office/powerpoint/2010/main" val="4258048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47DA2878-74EB-4E17-ABD1-AE1E1EBB40F9}" type="slidenum">
              <a:rPr lang="de-DE" altLang="de-DE" sz="1200" smtClean="0">
                <a:latin typeface="Times New Roman" panose="02020603050405020304" pitchFamily="18" charset="0"/>
              </a:rPr>
              <a:pPr/>
              <a:t>26</a:t>
            </a:fld>
            <a:endParaRPr lang="de-DE" altLang="de-DE" sz="1200" smtClean="0">
              <a:latin typeface="Times New Roman" panose="02020603050405020304"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de-DE" altLang="de-DE" smtClean="0">
                <a:latin typeface="Times" panose="02020603050405020304" pitchFamily="18" charset="0"/>
              </a:rPr>
              <a:t>Bei den Kälbern, Ferkel, Lämmer, Zicken und Fohlen kann nach der Pause wieder 9 h gefahren werden</a:t>
            </a:r>
          </a:p>
          <a:p>
            <a:pPr eaLnBrk="1" hangingPunct="1"/>
            <a:r>
              <a:rPr lang="de-DE" altLang="de-DE" smtClean="0">
                <a:latin typeface="Times" panose="02020603050405020304" pitchFamily="18" charset="0"/>
              </a:rPr>
              <a:t>Bei den Rindern, Schafen und Ziegen kann nach der Pause wieder 14 h gefahren werden, </a:t>
            </a:r>
          </a:p>
        </p:txBody>
      </p:sp>
    </p:spTree>
    <p:extLst>
      <p:ext uri="{BB962C8B-B14F-4D97-AF65-F5344CB8AC3E}">
        <p14:creationId xmlns:p14="http://schemas.microsoft.com/office/powerpoint/2010/main" val="3192257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6EDA69C-FCE7-4274-8058-AD65A6F05952}" type="slidenum">
              <a:rPr lang="de-DE" smtClean="0"/>
              <a:pPr/>
              <a:t>27</a:t>
            </a:fld>
            <a:endParaRPr lang="de-DE"/>
          </a:p>
        </p:txBody>
      </p:sp>
    </p:spTree>
    <p:extLst>
      <p:ext uri="{BB962C8B-B14F-4D97-AF65-F5344CB8AC3E}">
        <p14:creationId xmlns:p14="http://schemas.microsoft.com/office/powerpoint/2010/main" val="658244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CC3352-DE72-4826-9A14-AC87F43DA9DC}" type="slidenum">
              <a:rPr lang="de-DE"/>
              <a:pPr/>
              <a:t>29</a:t>
            </a:fld>
            <a:endParaRPr lang="de-DE"/>
          </a:p>
        </p:txBody>
      </p:sp>
      <p:sp>
        <p:nvSpPr>
          <p:cNvPr id="540674" name="Rectangle 2"/>
          <p:cNvSpPr>
            <a:spLocks noGrp="1" noRot="1" noChangeAspect="1" noChangeArrowheads="1" noTextEdit="1"/>
          </p:cNvSpPr>
          <p:nvPr>
            <p:ph type="sldImg"/>
          </p:nvPr>
        </p:nvSpPr>
        <p:spPr>
          <a:ln/>
        </p:spPr>
      </p:sp>
      <p:sp>
        <p:nvSpPr>
          <p:cNvPr id="540675" name="Rectangle 3"/>
          <p:cNvSpPr>
            <a:spLocks noGrp="1" noChangeArrowheads="1"/>
          </p:cNvSpPr>
          <p:nvPr>
            <p:ph type="body" idx="1"/>
          </p:nvPr>
        </p:nvSpPr>
        <p:spPr/>
        <p:txBody>
          <a:bodyPr/>
          <a:lstStyle/>
          <a:p>
            <a:r>
              <a:rPr lang="de-DE" dirty="0"/>
              <a:t>Die 8 h-Regelung im Inland  auf 12 Std. ausgedehnt (nationale VO), damit an sich alle Orte in Deutschland erreichbar.</a:t>
            </a:r>
          </a:p>
          <a:p>
            <a:r>
              <a:rPr lang="de-DE" dirty="0"/>
              <a:t>8h Regelung gilt nicht, wenn die Nutztieren in Transportmitteln </a:t>
            </a:r>
            <a:r>
              <a:rPr lang="de-DE" dirty="0" smtClean="0"/>
              <a:t>zur Schlachtung transportiert </a:t>
            </a:r>
            <a:r>
              <a:rPr lang="de-DE" dirty="0"/>
              <a:t>sind, die nach Zulassung Typ II laufen,</a:t>
            </a:r>
          </a:p>
          <a:p>
            <a:r>
              <a:rPr lang="de-DE" dirty="0"/>
              <a:t>Die Fütterungszeiten, Pausen eingehalten werden</a:t>
            </a:r>
          </a:p>
          <a:p>
            <a:r>
              <a:rPr lang="de-DE" dirty="0"/>
              <a:t>Unverzüglich auf </a:t>
            </a:r>
            <a:r>
              <a:rPr lang="de-DE" dirty="0" smtClean="0"/>
              <a:t>Schlachtstätte </a:t>
            </a:r>
            <a:r>
              <a:rPr lang="de-DE" dirty="0"/>
              <a:t>abgeladen werden.</a:t>
            </a:r>
          </a:p>
          <a:p>
            <a:r>
              <a:rPr lang="de-DE" dirty="0"/>
              <a:t>Also: bei </a:t>
            </a:r>
            <a:r>
              <a:rPr lang="de-DE" dirty="0" smtClean="0"/>
              <a:t>innerstaatlicher </a:t>
            </a:r>
            <a:r>
              <a:rPr lang="de-DE" dirty="0"/>
              <a:t>Ausweitung von 8 auf 12 Stunden für andere </a:t>
            </a:r>
            <a:r>
              <a:rPr lang="de-DE" dirty="0" smtClean="0"/>
              <a:t>Tiere </a:t>
            </a:r>
            <a:r>
              <a:rPr lang="de-DE" dirty="0"/>
              <a:t>(nicht Schlachttiere) keine </a:t>
            </a:r>
            <a:r>
              <a:rPr lang="de-DE" dirty="0" err="1"/>
              <a:t>Zulass</a:t>
            </a:r>
            <a:r>
              <a:rPr lang="de-DE" dirty="0"/>
              <a:t>. Typ </a:t>
            </a:r>
            <a:r>
              <a:rPr lang="de-DE" dirty="0" smtClean="0"/>
              <a:t>I, </a:t>
            </a:r>
            <a:r>
              <a:rPr lang="de-DE" dirty="0"/>
              <a:t>kein </a:t>
            </a:r>
            <a:r>
              <a:rPr lang="de-DE" dirty="0" err="1" smtClean="0"/>
              <a:t>Temp.überwachungssystem</a:t>
            </a:r>
            <a:r>
              <a:rPr lang="de-DE" dirty="0" smtClean="0"/>
              <a:t> </a:t>
            </a:r>
            <a:r>
              <a:rPr lang="de-DE" dirty="0"/>
              <a:t>und Datenschreiber, kein </a:t>
            </a:r>
            <a:r>
              <a:rPr lang="de-DE" dirty="0" smtClean="0"/>
              <a:t>Navi </a:t>
            </a:r>
            <a:r>
              <a:rPr lang="de-DE" dirty="0"/>
              <a:t>nötig</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AA369ECE-F7BA-441C-BAD8-F5C99690D261}" type="slidenum">
              <a:rPr lang="de-DE" altLang="de-DE" sz="1200" smtClean="0">
                <a:latin typeface="Times New Roman" panose="02020603050405020304" pitchFamily="18" charset="0"/>
              </a:rPr>
              <a:pPr/>
              <a:t>30</a:t>
            </a:fld>
            <a:endParaRPr lang="de-DE" altLang="de-DE" sz="1200" smtClean="0">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de-DE" altLang="de-DE" smtClean="0">
              <a:latin typeface="Times" panose="02020603050405020304" pitchFamily="18" charset="0"/>
            </a:endParaRPr>
          </a:p>
        </p:txBody>
      </p:sp>
    </p:spTree>
    <p:extLst>
      <p:ext uri="{BB962C8B-B14F-4D97-AF65-F5344CB8AC3E}">
        <p14:creationId xmlns:p14="http://schemas.microsoft.com/office/powerpoint/2010/main" val="1470637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5188FC-ACFF-4BEC-A21C-E5C6B5EC1474}" type="slidenum">
              <a:rPr lang="de-DE"/>
              <a:pPr/>
              <a:t>4</a:t>
            </a:fld>
            <a:endParaRPr lang="de-DE"/>
          </a:p>
        </p:txBody>
      </p:sp>
      <p:sp>
        <p:nvSpPr>
          <p:cNvPr id="803842" name="Rectangle 2"/>
          <p:cNvSpPr>
            <a:spLocks noGrp="1" noRot="1" noChangeAspect="1" noChangeArrowheads="1" noTextEdit="1"/>
          </p:cNvSpPr>
          <p:nvPr>
            <p:ph type="sldImg"/>
          </p:nvPr>
        </p:nvSpPr>
        <p:spPr>
          <a:ln/>
        </p:spPr>
      </p:sp>
      <p:sp>
        <p:nvSpPr>
          <p:cNvPr id="803843" name="Rectangle 3"/>
          <p:cNvSpPr>
            <a:spLocks noGrp="1" noChangeArrowheads="1"/>
          </p:cNvSpPr>
          <p:nvPr>
            <p:ph type="body" idx="1"/>
          </p:nvPr>
        </p:nvSpPr>
        <p:spPr/>
        <p:txBody>
          <a:bodyPr/>
          <a:lstStyle/>
          <a:p>
            <a:pPr marL="228600" indent="-228600"/>
            <a:r>
              <a:rPr lang="de-DE" dirty="0"/>
              <a:t>Transportunternehmer tragen dafür Sorge, dass jede Tiersendung von einem </a:t>
            </a:r>
            <a:r>
              <a:rPr lang="de-DE" b="1" dirty="0"/>
              <a:t>Betreuer</a:t>
            </a:r>
            <a:r>
              <a:rPr lang="de-DE" dirty="0"/>
              <a:t> begleitet wird, </a:t>
            </a:r>
            <a:r>
              <a:rPr lang="de-DE" b="1" dirty="0"/>
              <a:t>außer in den Fällen in denen</a:t>
            </a:r>
            <a:r>
              <a:rPr lang="de-DE" dirty="0"/>
              <a:t> </a:t>
            </a:r>
          </a:p>
          <a:p>
            <a:pPr marL="228600" indent="-228600"/>
            <a:r>
              <a:rPr lang="de-DE" dirty="0"/>
              <a:t>b) </a:t>
            </a:r>
            <a:r>
              <a:rPr lang="de-DE" b="1" dirty="0"/>
              <a:t>Der Fahrer die Aufgaben des Betreuers übernimmt</a:t>
            </a:r>
          </a:p>
          <a:p>
            <a:pPr marL="228600" indent="-228600">
              <a:buFontTx/>
              <a:buAutoNum type="alphaLcParenR"/>
            </a:pPr>
            <a:r>
              <a:rPr lang="de-DE" dirty="0"/>
              <a:t>Tiere in Transportbehältern befördert werden, die gesichert, angemessen belüftet und erforderlichenfalls mit Futter- und Wasserspendern ausgerüstet sind, die nicht umgestoßen werden können und die genügend Futter und Wasser für die doppelte Dauer der geplanten Förderung enthalten</a:t>
            </a:r>
          </a:p>
          <a:p>
            <a:pPr marL="228600" indent="-228600"/>
            <a:r>
              <a:rPr lang="de-DE" b="1" dirty="0"/>
              <a:t>Organisator</a:t>
            </a:r>
            <a:r>
              <a:rPr lang="de-DE" dirty="0"/>
              <a:t>: </a:t>
            </a:r>
          </a:p>
          <a:p>
            <a:pPr marL="228600" indent="-228600">
              <a:buFontTx/>
              <a:buChar char="•"/>
            </a:pPr>
            <a:r>
              <a:rPr lang="de-DE" dirty="0"/>
              <a:t> ein Transportunternehmer, der mindestens einen Beförderungsabschnitt   </a:t>
            </a:r>
            <a:br>
              <a:rPr lang="de-DE" dirty="0"/>
            </a:br>
            <a:r>
              <a:rPr lang="de-DE" dirty="0"/>
              <a:t>   einem anderen Transportunternehmer in Auftrag gegeben hat, </a:t>
            </a:r>
            <a:r>
              <a:rPr lang="de-DE" u="sng" dirty="0"/>
              <a:t>oder</a:t>
            </a:r>
            <a:r>
              <a:rPr lang="de-DE" dirty="0"/>
              <a:t> </a:t>
            </a:r>
          </a:p>
          <a:p>
            <a:pPr marL="228600" indent="-228600">
              <a:buFontTx/>
              <a:buChar char="•"/>
            </a:pPr>
            <a:r>
              <a:rPr lang="de-DE" dirty="0"/>
              <a:t> eine Person, die mehrere Transportunternehmen beauftragt hat, </a:t>
            </a:r>
            <a:r>
              <a:rPr lang="de-DE" u="sng" dirty="0"/>
              <a:t>oder</a:t>
            </a:r>
            <a:r>
              <a:rPr lang="de-DE" dirty="0"/>
              <a:t> </a:t>
            </a:r>
          </a:p>
          <a:p>
            <a:pPr marL="228600" indent="-228600">
              <a:buFontTx/>
              <a:buChar char="•"/>
            </a:pPr>
            <a:r>
              <a:rPr lang="de-DE" dirty="0"/>
              <a:t> eine Person, die Abschnitt 1des Fahrtenbuches (Transport      ) </a:t>
            </a:r>
            <a:br>
              <a:rPr lang="de-DE" dirty="0"/>
            </a:br>
            <a:r>
              <a:rPr lang="de-DE" dirty="0"/>
              <a:t>   unterzeichnet hat </a:t>
            </a:r>
            <a:r>
              <a:rPr lang="de-DE" dirty="0">
                <a:solidFill>
                  <a:srgbClr val="FF0000"/>
                </a:solidFill>
              </a:rPr>
              <a:t>bzw. Fahrten koordiniert.</a:t>
            </a:r>
          </a:p>
          <a:p>
            <a:pPr marL="228600" indent="-228600"/>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88883E9E-3363-4C04-893C-D523ABA16A65}" type="slidenum">
              <a:rPr lang="de-DE" altLang="de-DE" sz="1200" smtClean="0">
                <a:latin typeface="Times New Roman" panose="02020603050405020304" pitchFamily="18" charset="0"/>
              </a:rPr>
              <a:pPr/>
              <a:t>31</a:t>
            </a:fld>
            <a:endParaRPr lang="de-DE" altLang="de-DE" sz="1200" smtClean="0">
              <a:latin typeface="Times New Roman" panose="02020603050405020304"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de-DE" altLang="de-DE" dirty="0" smtClean="0">
                <a:latin typeface="Times" panose="02020603050405020304" pitchFamily="18" charset="0"/>
              </a:rPr>
              <a:t>Je nach Gewicht und Größe der Tiere sowie entsprechend ihrer körperlichen Verfassung, den Witterungsbedingungen und der voraussichtlichen Beförderungsdauer sind Abweichungen möglich. </a:t>
            </a:r>
          </a:p>
          <a:p>
            <a:pPr eaLnBrk="1" hangingPunct="1"/>
            <a:r>
              <a:rPr lang="de-DE" altLang="de-DE" dirty="0" smtClean="0">
                <a:latin typeface="Times" panose="02020603050405020304" pitchFamily="18" charset="0"/>
              </a:rPr>
              <a:t>Mind. 20 cm lichte Höhe über Widerrist, Doppelstocktransporte</a:t>
            </a:r>
            <a:r>
              <a:rPr lang="de-DE" altLang="de-DE" baseline="0" dirty="0" smtClean="0">
                <a:latin typeface="Times" panose="02020603050405020304" pitchFamily="18" charset="0"/>
              </a:rPr>
              <a:t> häufig nicht mehr möglich, max. 4 m Fahrzeughöhe</a:t>
            </a:r>
            <a:endParaRPr lang="de-DE" altLang="de-DE" dirty="0" smtClean="0">
              <a:latin typeface="Times" panose="02020603050405020304" pitchFamily="18" charset="0"/>
            </a:endParaRPr>
          </a:p>
        </p:txBody>
      </p:sp>
    </p:spTree>
    <p:extLst>
      <p:ext uri="{BB962C8B-B14F-4D97-AF65-F5344CB8AC3E}">
        <p14:creationId xmlns:p14="http://schemas.microsoft.com/office/powerpoint/2010/main" val="1856107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B2106DD8-2DCC-444B-8636-0CE7886FB0AF}" type="slidenum">
              <a:rPr lang="de-DE" altLang="de-DE" sz="1200" smtClean="0">
                <a:latin typeface="Times New Roman" panose="02020603050405020304" pitchFamily="18" charset="0"/>
              </a:rPr>
              <a:pPr/>
              <a:t>32</a:t>
            </a:fld>
            <a:endParaRPr lang="de-DE" altLang="de-DE" sz="1200" smtClean="0">
              <a:latin typeface="Times New Roman" panose="02020603050405020304"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de-DE" altLang="de-DE" smtClean="0">
                <a:latin typeface="Times" panose="02020603050405020304" pitchFamily="18" charset="0"/>
              </a:rPr>
              <a:t>Bei der oben genannten Bodenfläche sind je nach Rasse, Größe, körperlicher Verfassung und Länge des Fells der Tiere sowie entsprechend den Witterungsbedingungen und der Beförderungsdauer Abweichungen möglich. Bei kleinen Lämmern beispielsweise kann eine Fläche von weniger als 0,2 m² pro Tier vorgesehen werden.</a:t>
            </a:r>
          </a:p>
        </p:txBody>
      </p:sp>
    </p:spTree>
    <p:extLst>
      <p:ext uri="{BB962C8B-B14F-4D97-AF65-F5344CB8AC3E}">
        <p14:creationId xmlns:p14="http://schemas.microsoft.com/office/powerpoint/2010/main" val="28072768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7FA80B-F686-48AF-9333-211EC0E6B801}" type="slidenum">
              <a:rPr lang="de-DE"/>
              <a:pPr/>
              <a:t>33</a:t>
            </a:fld>
            <a:endParaRPr lang="de-DE"/>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r>
              <a:rPr lang="de-DE"/>
              <a:t>Maximal erlaubte Abweichungen je nach Gewicht und Größe der Tiere sowie entsprechend ihrer körperlichen Verfassung, den Witterungsbedingungen und der voraussichtlichen Beförderungsdauer </a:t>
            </a:r>
            <a:r>
              <a:rPr lang="de-DE" b="1"/>
              <a:t>bis höchstens 10 % bei ausgewachsenen Pferden und Ponys</a:t>
            </a:r>
            <a:r>
              <a:rPr lang="de-DE"/>
              <a:t>, </a:t>
            </a:r>
            <a:r>
              <a:rPr lang="de-DE" b="1"/>
              <a:t>bis höchstens 20 % bei jungen Pferden und Fohlen.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A26020-C1DE-4321-995E-B37BF8E1343B}" type="slidenum">
              <a:rPr lang="de-DE"/>
              <a:pPr/>
              <a:t>34</a:t>
            </a:fld>
            <a:endParaRPr lang="de-DE"/>
          </a:p>
        </p:txBody>
      </p:sp>
      <p:sp>
        <p:nvSpPr>
          <p:cNvPr id="819202" name="Rectangle 2"/>
          <p:cNvSpPr>
            <a:spLocks noGrp="1" noRot="1" noChangeAspect="1" noChangeArrowheads="1" noTextEdit="1"/>
          </p:cNvSpPr>
          <p:nvPr>
            <p:ph type="sldImg"/>
          </p:nvPr>
        </p:nvSpPr>
        <p:spPr>
          <a:ln/>
        </p:spPr>
      </p:sp>
      <p:sp>
        <p:nvSpPr>
          <p:cNvPr id="819203" name="Rectangle 3"/>
          <p:cNvSpPr>
            <a:spLocks noGrp="1" noChangeArrowheads="1"/>
          </p:cNvSpPr>
          <p:nvPr>
            <p:ph type="body" idx="1"/>
          </p:nvPr>
        </p:nvSpPr>
        <p:spPr/>
        <p:txBody>
          <a:bodyPr/>
          <a:lstStyle/>
          <a:p>
            <a:r>
              <a:rPr lang="de-DE" dirty="0" smtClean="0"/>
              <a:t>Wozu ist die Definition der wirtschaftlichen Tätigkeit interessant??</a:t>
            </a:r>
          </a:p>
          <a:p>
            <a:r>
              <a:rPr lang="de-DE" dirty="0" smtClean="0"/>
              <a:t>Art</a:t>
            </a:r>
            <a:r>
              <a:rPr lang="de-DE" dirty="0"/>
              <a:t>. 6 Abs. 5: Die Beförderung von </a:t>
            </a:r>
            <a:r>
              <a:rPr lang="de-DE" dirty="0" err="1"/>
              <a:t>Equiden</a:t>
            </a:r>
            <a:r>
              <a:rPr lang="de-DE" dirty="0"/>
              <a:t>, Rindern, Schafen, Ziegen, Schweinen oder Geflügel darf nur mit gültigem Befähigungsnachweis erfolgen, unabhängig, ob die Tiere direkt auf dem Fahrzeug oder in separaten Transportbehältern transportiert werden. </a:t>
            </a:r>
            <a:endParaRPr lang="de-DE" dirty="0" smtClean="0"/>
          </a:p>
          <a:p>
            <a:r>
              <a:rPr lang="de-DE" dirty="0" smtClean="0"/>
              <a:t>Art</a:t>
            </a:r>
            <a:r>
              <a:rPr lang="de-DE" dirty="0"/>
              <a:t>. 17 Abs. 2: Der Befähigungsnachweis für Fahrer und Betreuer von Straßenfahrzeugen, auf denen gem. Art. 6 Abs. 5 </a:t>
            </a:r>
            <a:r>
              <a:rPr lang="de-DE" dirty="0" err="1"/>
              <a:t>Hausequiden</a:t>
            </a:r>
            <a:r>
              <a:rPr lang="de-DE" dirty="0"/>
              <a:t>, -Rinder, -Schafe, -Ziegen, -Schweine oder Hausgeflügel befördert werden, wird gem. Anhang IV erworben. </a:t>
            </a:r>
          </a:p>
          <a:p>
            <a:endParaRPr lang="de-DE" dirty="0"/>
          </a:p>
        </p:txBody>
      </p:sp>
    </p:spTree>
    <p:extLst>
      <p:ext uri="{BB962C8B-B14F-4D97-AF65-F5344CB8AC3E}">
        <p14:creationId xmlns:p14="http://schemas.microsoft.com/office/powerpoint/2010/main" val="2535365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977985-34D9-4EF1-B0FD-41153E6957BE}" type="slidenum">
              <a:rPr lang="de-DE"/>
              <a:pPr/>
              <a:t>35</a:t>
            </a:fld>
            <a:endParaRPr lang="de-DE"/>
          </a:p>
        </p:txBody>
      </p:sp>
      <p:sp>
        <p:nvSpPr>
          <p:cNvPr id="824322" name="Rectangle 2"/>
          <p:cNvSpPr>
            <a:spLocks noGrp="1" noRot="1" noChangeAspect="1" noChangeArrowheads="1" noTextEdit="1"/>
          </p:cNvSpPr>
          <p:nvPr>
            <p:ph type="sldImg"/>
          </p:nvPr>
        </p:nvSpPr>
        <p:spPr>
          <a:ln/>
        </p:spPr>
      </p:sp>
      <p:sp>
        <p:nvSpPr>
          <p:cNvPr id="824323" name="Rectangle 3"/>
          <p:cNvSpPr>
            <a:spLocks noGrp="1" noChangeArrowheads="1"/>
          </p:cNvSpPr>
          <p:nvPr>
            <p:ph type="body" idx="1"/>
          </p:nvPr>
        </p:nvSpPr>
        <p:spPr/>
        <p:txBody>
          <a:bodyPr/>
          <a:lstStyle/>
          <a:p>
            <a:r>
              <a:rPr lang="de-DE" dirty="0"/>
              <a:t>Als Transportunternehmer kommen nur Personen in Frage, die von einer zuständigen Behörde zugelassen sind. Entweder gem. Art. 10 Abs. 1 oder für lange Beförderungen gem. Art. 11 Abs. 1.</a:t>
            </a:r>
          </a:p>
          <a:p>
            <a:pPr>
              <a:buFontTx/>
              <a:buChar char="•"/>
            </a:pPr>
            <a:r>
              <a:rPr lang="de-DE" dirty="0"/>
              <a:t>Das Veterinäramt kann den Geltungsbereich einer Zulassung für kurze und lange Beförderungen ab 65 km begrenzen</a:t>
            </a:r>
          </a:p>
          <a:p>
            <a:pPr>
              <a:buFontTx/>
              <a:buChar char="•"/>
            </a:pPr>
            <a:r>
              <a:rPr lang="de-DE" dirty="0"/>
              <a:t>Jeder Transportunternehmer erhält eine individuelle Zulassungsnummer</a:t>
            </a:r>
          </a:p>
          <a:p>
            <a:pPr>
              <a:buFontTx/>
              <a:buChar char="•"/>
            </a:pPr>
            <a:r>
              <a:rPr lang="de-DE" dirty="0"/>
              <a:t>Zulassungen für lange Beförderungen (&gt; 8 h) werden von der zuständigen Behörde in einer elektronischen Datenbank erfasst</a:t>
            </a:r>
          </a:p>
          <a:p>
            <a:r>
              <a:rPr lang="de-DE" b="0" dirty="0"/>
              <a:t>Eine Kopie dieser Zulassung wird der zuständigen Behörde zum Zeitpunkt der Tierbeförderung vorgelegt. </a:t>
            </a:r>
          </a:p>
          <a:p>
            <a:r>
              <a:rPr lang="de-DE" b="0" dirty="0"/>
              <a:t>Anforderungen für die Zulassung als Transportunternehmer &gt; 65 km in Art. 10 geregelt</a:t>
            </a:r>
          </a:p>
          <a:p>
            <a:r>
              <a:rPr lang="de-DE" b="0" dirty="0"/>
              <a:t>Anforderungen für die Zulassung von Transportunternehmern für lange Transporte &gt; 8 h in Art. 11 geregelt</a:t>
            </a:r>
          </a:p>
          <a:p>
            <a:endParaRPr lang="de-DE" b="1" dirty="0"/>
          </a:p>
        </p:txBody>
      </p:sp>
    </p:spTree>
    <p:extLst>
      <p:ext uri="{BB962C8B-B14F-4D97-AF65-F5344CB8AC3E}">
        <p14:creationId xmlns:p14="http://schemas.microsoft.com/office/powerpoint/2010/main" val="14500035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9C4AAE4A-D57D-4C0F-B8D1-FB243EAC13BB}" type="slidenum">
              <a:rPr lang="de-DE" altLang="de-DE" sz="1200" smtClean="0">
                <a:latin typeface="Times New Roman" panose="02020603050405020304" pitchFamily="18" charset="0"/>
              </a:rPr>
              <a:pPr/>
              <a:t>36</a:t>
            </a:fld>
            <a:endParaRPr lang="de-DE" altLang="de-DE" sz="1200" smtClean="0">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de-DE" altLang="de-DE" dirty="0" smtClean="0">
              <a:latin typeface="Times" panose="02020603050405020304" pitchFamily="18" charset="0"/>
            </a:endParaRPr>
          </a:p>
        </p:txBody>
      </p:sp>
    </p:spTree>
    <p:extLst>
      <p:ext uri="{BB962C8B-B14F-4D97-AF65-F5344CB8AC3E}">
        <p14:creationId xmlns:p14="http://schemas.microsoft.com/office/powerpoint/2010/main" val="2878961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5F77BABE-2DC8-43CB-A427-DD26CD33A7B3}" type="slidenum">
              <a:rPr lang="de-DE" altLang="de-DE" sz="1200" smtClean="0">
                <a:latin typeface="Times New Roman" panose="02020603050405020304" pitchFamily="18" charset="0"/>
              </a:rPr>
              <a:pPr/>
              <a:t>37</a:t>
            </a:fld>
            <a:endParaRPr lang="de-DE" altLang="de-DE" sz="1200" smtClean="0">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de-DE" altLang="de-DE" dirty="0" smtClean="0">
              <a:latin typeface="Times" panose="02020603050405020304" pitchFamily="18" charset="0"/>
            </a:endParaRPr>
          </a:p>
        </p:txBody>
      </p:sp>
    </p:spTree>
    <p:extLst>
      <p:ext uri="{BB962C8B-B14F-4D97-AF65-F5344CB8AC3E}">
        <p14:creationId xmlns:p14="http://schemas.microsoft.com/office/powerpoint/2010/main" val="32062124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d.h. bei einer Kontrolle</a:t>
            </a:r>
            <a:r>
              <a:rPr lang="de-DE" baseline="0" dirty="0" smtClean="0"/>
              <a:t> </a:t>
            </a:r>
            <a:r>
              <a:rPr lang="de-DE" baseline="0" dirty="0" err="1" smtClean="0"/>
              <a:t>muß</a:t>
            </a:r>
            <a:r>
              <a:rPr lang="de-DE" baseline="0" dirty="0" smtClean="0"/>
              <a:t> der unter die VO fallende  Turnier /</a:t>
            </a:r>
            <a:r>
              <a:rPr lang="de-DE" baseline="0" smtClean="0"/>
              <a:t>Ausbildungsstall Transportpapiere </a:t>
            </a:r>
            <a:r>
              <a:rPr lang="de-DE" baseline="0" dirty="0" smtClean="0"/>
              <a:t>haben</a:t>
            </a:r>
            <a:endParaRPr lang="de-DE" dirty="0"/>
          </a:p>
        </p:txBody>
      </p:sp>
      <p:sp>
        <p:nvSpPr>
          <p:cNvPr id="4" name="Foliennummernplatzhalter 3"/>
          <p:cNvSpPr>
            <a:spLocks noGrp="1"/>
          </p:cNvSpPr>
          <p:nvPr>
            <p:ph type="sldNum" sz="quarter" idx="10"/>
          </p:nvPr>
        </p:nvSpPr>
        <p:spPr/>
        <p:txBody>
          <a:bodyPr/>
          <a:lstStyle/>
          <a:p>
            <a:fld id="{36EDA69C-FCE7-4274-8058-AD65A6F05952}" type="slidenum">
              <a:rPr lang="de-DE" smtClean="0"/>
              <a:pPr/>
              <a:t>38</a:t>
            </a:fld>
            <a:endParaRPr lang="de-DE"/>
          </a:p>
        </p:txBody>
      </p:sp>
    </p:spTree>
    <p:extLst>
      <p:ext uri="{BB962C8B-B14F-4D97-AF65-F5344CB8AC3E}">
        <p14:creationId xmlns:p14="http://schemas.microsoft.com/office/powerpoint/2010/main" val="17867958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6EDA69C-FCE7-4274-8058-AD65A6F05952}" type="slidenum">
              <a:rPr lang="de-DE" smtClean="0"/>
              <a:pPr/>
              <a:t>39</a:t>
            </a:fld>
            <a:endParaRPr lang="de-DE"/>
          </a:p>
        </p:txBody>
      </p:sp>
    </p:spTree>
    <p:extLst>
      <p:ext uri="{BB962C8B-B14F-4D97-AF65-F5344CB8AC3E}">
        <p14:creationId xmlns:p14="http://schemas.microsoft.com/office/powerpoint/2010/main" val="1841537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FA7E1F-D74C-42AE-BC22-DAA3DBAD6215}" type="slidenum">
              <a:rPr lang="de-DE"/>
              <a:pPr/>
              <a:t>5</a:t>
            </a:fld>
            <a:endParaRPr lang="de-DE"/>
          </a:p>
        </p:txBody>
      </p:sp>
      <p:sp>
        <p:nvSpPr>
          <p:cNvPr id="526338" name="Rectangle 2"/>
          <p:cNvSpPr>
            <a:spLocks noGrp="1" noRot="1" noChangeAspect="1" noChangeArrowheads="1" noTextEdit="1"/>
          </p:cNvSpPr>
          <p:nvPr>
            <p:ph type="sldImg"/>
          </p:nvPr>
        </p:nvSpPr>
        <p:spPr>
          <a:ln/>
        </p:spPr>
      </p:sp>
      <p:sp>
        <p:nvSpPr>
          <p:cNvPr id="526339" name="Rectangle 3"/>
          <p:cNvSpPr>
            <a:spLocks noGrp="1" noChangeArrowheads="1"/>
          </p:cNvSpPr>
          <p:nvPr>
            <p:ph type="body" idx="1"/>
          </p:nvPr>
        </p:nvSpPr>
        <p:spPr/>
        <p:txBody>
          <a:bodyPr/>
          <a:lstStyle/>
          <a:p>
            <a:r>
              <a:rPr lang="de-DE" b="1" dirty="0"/>
              <a:t>Diese Anforderungen gelten für Transporte unter 50 km (65 km) nur als Orientierung! Nicht als direkte Vorgabe!</a:t>
            </a:r>
          </a:p>
          <a:p>
            <a:r>
              <a:rPr lang="de-DE" dirty="0"/>
              <a:t>(Artikel 3 gilt als allgemeine Anforderung allein und nicht in Verbindung mit Anhang I, da in Anhang I kein konkreter Bezug zu Artikel 3 hergestellt wird. Es besteht daher keine Verpflichtung zur konsequenten Anwendung des Anhang I. Anhang I kann lediglich als Orientierung herangezogen werden. Im Zusammenhang mit Artikel 3 ist es daher eine Einzelfallentscheidung der zuständigen Behörde, ob die Anforderungen des Artikels 3 (z.B. ob die Tiere transportfähig sind oder nicht) eingehalten werden. )</a:t>
            </a:r>
          </a:p>
          <a:p>
            <a:r>
              <a:rPr lang="de-DE" u="sng" dirty="0"/>
              <a:t>Ausnahmen:</a:t>
            </a:r>
            <a:r>
              <a:rPr lang="de-DE" dirty="0"/>
              <a:t> </a:t>
            </a:r>
          </a:p>
          <a:p>
            <a:r>
              <a:rPr lang="de-DE" dirty="0"/>
              <a:t>Bei leichten Verletzungen oder Erkrankungen und wenn der Transport keine zusätzlichen Leiden verursachen würde</a:t>
            </a:r>
          </a:p>
          <a:p>
            <a:r>
              <a:rPr lang="de-DE" dirty="0"/>
              <a:t>Versuchsprogramm</a:t>
            </a:r>
          </a:p>
          <a:p>
            <a:r>
              <a:rPr lang="de-DE" dirty="0"/>
              <a:t>Zum Zwecke oder nach einer medizinischen Behandlung/ Diagnose unter tierärztlicher Überwachung </a:t>
            </a:r>
          </a:p>
          <a:p>
            <a:r>
              <a:rPr lang="de-DE" dirty="0"/>
              <a:t>Nach einem üblichen tierärztlichen Eingriff</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E9703F83-F966-4822-ABD0-53364F5C607C}" type="slidenum">
              <a:rPr lang="de-DE" altLang="de-DE" sz="1200">
                <a:latin typeface="Times New Roman" panose="02020603050405020304" pitchFamily="18" charset="0"/>
              </a:rPr>
              <a:pPr/>
              <a:t>6</a:t>
            </a:fld>
            <a:endParaRPr lang="de-DE" altLang="de-DE" sz="1200">
              <a:latin typeface="Times New Roman" panose="02020603050405020304"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de-DE" altLang="de-DE" dirty="0" smtClean="0"/>
              <a:t>Mastdarmvorfall bei Schweinen= meistens transportfähig</a:t>
            </a:r>
          </a:p>
          <a:p>
            <a:pPr eaLnBrk="1" hangingPunct="1"/>
            <a:r>
              <a:rPr lang="de-DE" altLang="de-DE" dirty="0" smtClean="0"/>
              <a:t>Siehe auch Praxis</a:t>
            </a:r>
            <a:r>
              <a:rPr lang="de-DE" altLang="de-DE" baseline="0" dirty="0" smtClean="0"/>
              <a:t> –Leitfaden zur Bestimmung der Transportfähigkeit von Rindern und Schweinen (Internet)</a:t>
            </a:r>
            <a:endParaRPr lang="de-DE" altLang="de-DE" dirty="0" smtClean="0"/>
          </a:p>
        </p:txBody>
      </p:sp>
    </p:spTree>
    <p:extLst>
      <p:ext uri="{BB962C8B-B14F-4D97-AF65-F5344CB8AC3E}">
        <p14:creationId xmlns:p14="http://schemas.microsoft.com/office/powerpoint/2010/main" val="2232601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BE88198B-9D26-4DFB-A925-20C6EE1DF37E}" type="slidenum">
              <a:rPr lang="de-DE" altLang="de-DE" sz="1200">
                <a:latin typeface="Times New Roman" panose="02020603050405020304" pitchFamily="18" charset="0"/>
              </a:rPr>
              <a:pPr/>
              <a:t>8</a:t>
            </a:fld>
            <a:endParaRPr lang="de-DE" altLang="de-DE" sz="1200">
              <a:latin typeface="Times New Roman" panose="02020603050405020304"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de-DE" altLang="de-DE" b="1" dirty="0" smtClean="0"/>
              <a:t>Ausnahme: Tiere von der Weide holen, nicht für kommerzielle Transporte</a:t>
            </a:r>
          </a:p>
          <a:p>
            <a:pPr eaLnBrk="1" hangingPunct="1"/>
            <a:r>
              <a:rPr lang="de-DE" altLang="de-DE" b="1" dirty="0" smtClean="0"/>
              <a:t>Deutsche VO erlaubte bisher  den Transport &gt; 100 km nur von &lt; 14 Tagen alten Kälber </a:t>
            </a:r>
          </a:p>
          <a:p>
            <a:pPr eaLnBrk="1" hangingPunct="1"/>
            <a:r>
              <a:rPr lang="de-DE" altLang="de-DE" dirty="0" smtClean="0"/>
              <a:t>Anhang I: Die ersten beiden Punkte der Folie gelten nicht für registrierte </a:t>
            </a:r>
            <a:r>
              <a:rPr lang="de-DE" altLang="de-DE" dirty="0" err="1" smtClean="0"/>
              <a:t>Equiden</a:t>
            </a:r>
            <a:r>
              <a:rPr lang="de-DE" altLang="de-DE" dirty="0" smtClean="0"/>
              <a:t>, wenn der Zweck der Beförderung darin besteht, für die Geburt bzw. für die neugeborenen Fohlen zusammen mit den registrierten Mutterstuten hygienischere und artgerechtere Bedingungen zu schaffen, wobei die Tiere in beiden Fällen ständig von einem Betreuer begleitet sein müssen, der während der Beförderung ausschließlich für sie zu sorgen hat</a:t>
            </a:r>
          </a:p>
        </p:txBody>
      </p:sp>
    </p:spTree>
    <p:extLst>
      <p:ext uri="{BB962C8B-B14F-4D97-AF65-F5344CB8AC3E}">
        <p14:creationId xmlns:p14="http://schemas.microsoft.com/office/powerpoint/2010/main" val="2269915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6DD0E5-10D0-4B42-979A-CA287723EC93}" type="slidenum">
              <a:rPr lang="de-DE"/>
              <a:pPr/>
              <a:t>9</a:t>
            </a:fld>
            <a:endParaRPr lang="de-DE"/>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p:txBody>
          <a:bodyPr/>
          <a:lstStyle/>
          <a:p>
            <a:r>
              <a:rPr lang="de-DE"/>
              <a:t>Erste Hilfe= über Polizei den zuständigen Amtsveterinär benachrichtigen</a:t>
            </a:r>
          </a:p>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19A45C99-6290-458C-BBAD-4E5DEBDC6F56}" type="slidenum">
              <a:rPr lang="de-DE" altLang="de-DE" sz="1200">
                <a:latin typeface="Times New Roman" panose="02020603050405020304" pitchFamily="18" charset="0"/>
              </a:rPr>
              <a:pPr/>
              <a:t>11</a:t>
            </a:fld>
            <a:endParaRPr lang="de-DE" altLang="de-DE" sz="1200">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de-DE" altLang="de-DE" dirty="0" smtClean="0"/>
              <a:t>Für Transporte über 65 km unter 8 h!</a:t>
            </a:r>
          </a:p>
          <a:p>
            <a:pPr eaLnBrk="1" hangingPunct="1"/>
            <a:r>
              <a:rPr lang="de-DE" altLang="de-DE" dirty="0" smtClean="0"/>
              <a:t>Lichtquelle: auch Stablampe möglich – dient der Kontrolle, nicht für</a:t>
            </a:r>
            <a:r>
              <a:rPr lang="de-DE" altLang="de-DE" baseline="0" dirty="0" smtClean="0"/>
              <a:t> das Tier an sich</a:t>
            </a:r>
          </a:p>
          <a:p>
            <a:r>
              <a:rPr lang="de-DE" dirty="0" smtClean="0"/>
              <a:t>Für Transporte über 65 km unter 8 h(12 national)!</a:t>
            </a:r>
          </a:p>
          <a:p>
            <a:r>
              <a:rPr lang="de-DE" dirty="0" smtClean="0"/>
              <a:t>Tiere müssen in natürlicher Körperhaltung stehen können -&gt;Laderaumhöhen  Bullen und Pferde in Multideckfahrzeugen bzw. LKW</a:t>
            </a:r>
          </a:p>
          <a:p>
            <a:r>
              <a:rPr lang="de-DE" sz="1300" dirty="0" smtClean="0">
                <a:sym typeface="Wingdings" pitchFamily="2" charset="2"/>
              </a:rPr>
              <a:t>(mind. 75 cm über Widerrist des größten Pferdes, LKW oder Multideck mit 1 Deck., gilt nicht für die Transport in Hängern </a:t>
            </a:r>
          </a:p>
          <a:p>
            <a:endParaRPr lang="de-DE" sz="1300" dirty="0" smtClean="0"/>
          </a:p>
          <a:p>
            <a:endParaRPr lang="de-DE" dirty="0" smtClean="0"/>
          </a:p>
          <a:p>
            <a:pPr eaLnBrk="1" hangingPunct="1"/>
            <a:endParaRPr lang="de-DE" altLang="de-DE" dirty="0" smtClean="0"/>
          </a:p>
        </p:txBody>
      </p:sp>
    </p:spTree>
    <p:extLst>
      <p:ext uri="{BB962C8B-B14F-4D97-AF65-F5344CB8AC3E}">
        <p14:creationId xmlns:p14="http://schemas.microsoft.com/office/powerpoint/2010/main" val="2230590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17575">
              <a:defRPr sz="2400">
                <a:solidFill>
                  <a:schemeClr val="tx1"/>
                </a:solidFill>
                <a:latin typeface="Arial" panose="020B0604020202020204" pitchFamily="34" charset="0"/>
              </a:defRPr>
            </a:lvl1pPr>
            <a:lvl2pPr marL="742950" indent="-285750" defTabSz="917575">
              <a:defRPr sz="2400">
                <a:solidFill>
                  <a:schemeClr val="tx1"/>
                </a:solidFill>
                <a:latin typeface="Arial" panose="020B0604020202020204" pitchFamily="34" charset="0"/>
              </a:defRPr>
            </a:lvl2pPr>
            <a:lvl3pPr marL="1143000" indent="-228600" defTabSz="917575">
              <a:defRPr sz="2400">
                <a:solidFill>
                  <a:schemeClr val="tx1"/>
                </a:solidFill>
                <a:latin typeface="Arial" panose="020B0604020202020204" pitchFamily="34" charset="0"/>
              </a:defRPr>
            </a:lvl3pPr>
            <a:lvl4pPr marL="1600200" indent="-228600" defTabSz="917575">
              <a:defRPr sz="2400">
                <a:solidFill>
                  <a:schemeClr val="tx1"/>
                </a:solidFill>
                <a:latin typeface="Arial" panose="020B0604020202020204" pitchFamily="34" charset="0"/>
              </a:defRPr>
            </a:lvl4pPr>
            <a:lvl5pPr marL="2057400" indent="-228600" defTabSz="917575">
              <a:defRPr sz="2400">
                <a:solidFill>
                  <a:schemeClr val="tx1"/>
                </a:solidFill>
                <a:latin typeface="Arial" panose="020B0604020202020204" pitchFamily="34" charset="0"/>
              </a:defRPr>
            </a:lvl5pPr>
            <a:lvl6pPr marL="2514600" indent="-228600" defTabSz="9175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175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175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17575" eaLnBrk="0" fontAlgn="base" hangingPunct="0">
              <a:spcBef>
                <a:spcPct val="0"/>
              </a:spcBef>
              <a:spcAft>
                <a:spcPct val="0"/>
              </a:spcAft>
              <a:defRPr sz="2400">
                <a:solidFill>
                  <a:schemeClr val="tx1"/>
                </a:solidFill>
                <a:latin typeface="Arial" panose="020B0604020202020204" pitchFamily="34" charset="0"/>
              </a:defRPr>
            </a:lvl9pPr>
          </a:lstStyle>
          <a:p>
            <a:fld id="{8728F156-5A2E-4663-BA9D-D36FB7CBE05D}" type="slidenum">
              <a:rPr lang="de-DE" altLang="de-DE" sz="1200">
                <a:latin typeface="Times New Roman" panose="02020603050405020304" pitchFamily="18" charset="0"/>
              </a:rPr>
              <a:pPr/>
              <a:t>12</a:t>
            </a:fld>
            <a:endParaRPr lang="de-DE" altLang="de-DE" sz="1200">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de-DE" altLang="de-DE" dirty="0" smtClean="0"/>
              <a:t>Richtwerte aus deutscher Transport-VO: Stabile Trennwand (Pferd): von Boden und erst ab 120 cm Höhe durchbrochen oder 60 cm über Boden beginnend und mind. 60 cm</a:t>
            </a:r>
          </a:p>
          <a:p>
            <a:pPr eaLnBrk="1" hangingPunct="1"/>
            <a:r>
              <a:rPr lang="de-DE" altLang="de-DE" dirty="0" smtClean="0"/>
              <a:t>Einstreu: Fragen! -  - Bequemlichkeit, Temperaturschutz/Kälte, Exkremente, Beschäftigung</a:t>
            </a:r>
          </a:p>
        </p:txBody>
      </p:sp>
    </p:spTree>
    <p:extLst>
      <p:ext uri="{BB962C8B-B14F-4D97-AF65-F5344CB8AC3E}">
        <p14:creationId xmlns:p14="http://schemas.microsoft.com/office/powerpoint/2010/main" val="634156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7CEF5-F1C7-4D30-A263-5C0C556F1014}" type="slidenum">
              <a:rPr lang="de-DE"/>
              <a:pPr/>
              <a:t>13</a:t>
            </a:fld>
            <a:endParaRPr lang="de-DE"/>
          </a:p>
        </p:txBody>
      </p:sp>
      <p:sp>
        <p:nvSpPr>
          <p:cNvPr id="453634" name="Rectangle 2"/>
          <p:cNvSpPr>
            <a:spLocks noGrp="1" noRot="1" noChangeAspect="1" noChangeArrowheads="1" noTextEdit="1"/>
          </p:cNvSpPr>
          <p:nvPr>
            <p:ph type="sldImg"/>
          </p:nvPr>
        </p:nvSpPr>
        <p:spPr>
          <a:ln/>
        </p:spPr>
      </p:sp>
      <p:sp>
        <p:nvSpPr>
          <p:cNvPr id="453635" name="Rectangle 3"/>
          <p:cNvSpPr>
            <a:spLocks noGrp="1" noChangeArrowheads="1"/>
          </p:cNvSpPr>
          <p:nvPr>
            <p:ph type="body" idx="1"/>
          </p:nvPr>
        </p:nvSpPr>
        <p:spPr/>
        <p:txBody>
          <a:bodyPr/>
          <a:lstStyle/>
          <a:p>
            <a:r>
              <a:rPr lang="de-DE" dirty="0" smtClean="0"/>
              <a:t>Bei langen Beförderungen</a:t>
            </a:r>
            <a:r>
              <a:rPr lang="de-DE" baseline="0" dirty="0" smtClean="0"/>
              <a:t> höhere Anforderungen</a:t>
            </a:r>
          </a:p>
          <a:p>
            <a:r>
              <a:rPr lang="de-DE" baseline="0" dirty="0" smtClean="0"/>
              <a:t>d.h. Pferdetransporte nach VO (</a:t>
            </a:r>
            <a:r>
              <a:rPr lang="de-DE" baseline="0" dirty="0" err="1" smtClean="0"/>
              <a:t>wirtschaftl</a:t>
            </a:r>
            <a:r>
              <a:rPr lang="de-DE" baseline="0" dirty="0" smtClean="0"/>
              <a:t>. Tätigkeit) nicht mit normalem Fahrzeug!</a:t>
            </a:r>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713683577"/>
      </p:ext>
    </p:extLst>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88247256"/>
      </p:ext>
    </p:extLst>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1219200"/>
            <a:ext cx="1943100" cy="48768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1219200"/>
            <a:ext cx="5676900" cy="48768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728324574"/>
      </p:ext>
    </p:extLst>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Text und Inhalt">
    <p:spTree>
      <p:nvGrpSpPr>
        <p:cNvPr id="1" name=""/>
        <p:cNvGrpSpPr/>
        <p:nvPr/>
      </p:nvGrpSpPr>
      <p:grpSpPr>
        <a:xfrm>
          <a:off x="0" y="0"/>
          <a:ext cx="0" cy="0"/>
          <a:chOff x="0" y="0"/>
          <a:chExt cx="0" cy="0"/>
        </a:xfrm>
      </p:grpSpPr>
      <p:sp>
        <p:nvSpPr>
          <p:cNvPr id="3" name="Textplatzhalter 2"/>
          <p:cNvSpPr>
            <a:spLocks noGrp="1"/>
          </p:cNvSpPr>
          <p:nvPr>
            <p:ph type="body" sz="half" idx="1"/>
          </p:nvPr>
        </p:nvSpPr>
        <p:spPr>
          <a:xfrm>
            <a:off x="683568" y="2204864"/>
            <a:ext cx="3810000" cy="388843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088846904"/>
      </p:ext>
    </p:extLst>
  </p:cSld>
  <p:clrMapOvr>
    <a:masterClrMapping/>
  </p:clrMapOvr>
  <p:transition spd="med">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685800" y="1219200"/>
            <a:ext cx="7772400" cy="5334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685800" y="1981200"/>
            <a:ext cx="7772400" cy="4114800"/>
          </a:xfrm>
        </p:spPr>
        <p:txBody>
          <a:bodyPr/>
          <a:lstStyle/>
          <a:p>
            <a:endParaRPr lang="de-DE"/>
          </a:p>
        </p:txBody>
      </p:sp>
    </p:spTree>
    <p:extLst>
      <p:ext uri="{BB962C8B-B14F-4D97-AF65-F5344CB8AC3E}">
        <p14:creationId xmlns:p14="http://schemas.microsoft.com/office/powerpoint/2010/main" val="1123487273"/>
      </p:ext>
    </p:extLst>
  </p:cSld>
  <p:clrMapOvr>
    <a:masterClrMapping/>
  </p:clrMapOvr>
  <p:transition spd="med">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1_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1219200"/>
            <a:ext cx="7772400" cy="5334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685800" y="1981200"/>
            <a:ext cx="38100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47086623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734438851"/>
      </p:ext>
    </p:extLst>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3455659756"/>
      </p:ext>
    </p:extLst>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63933250"/>
      </p:ext>
    </p:extLst>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772529671"/>
      </p:ext>
    </p:extLst>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002803620"/>
      </p:ext>
    </p:extLst>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6690597"/>
      </p:ext>
    </p:extLst>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4166932347"/>
      </p:ext>
    </p:extLst>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2913799607"/>
      </p:ext>
    </p:extLst>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7" name="Rectangle 13"/>
          <p:cNvSpPr>
            <a:spLocks noChangeArrowheads="1"/>
          </p:cNvSpPr>
          <p:nvPr/>
        </p:nvSpPr>
        <p:spPr bwMode="auto">
          <a:xfrm>
            <a:off x="0" y="6172200"/>
            <a:ext cx="9144000" cy="685800"/>
          </a:xfrm>
          <a:prstGeom prst="rect">
            <a:avLst/>
          </a:prstGeom>
          <a:solidFill>
            <a:srgbClr val="B3F3A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6" name="Rectangle 2"/>
          <p:cNvSpPr>
            <a:spLocks noGrp="1" noChangeArrowheads="1"/>
          </p:cNvSpPr>
          <p:nvPr>
            <p:ph type="title"/>
          </p:nvPr>
        </p:nvSpPr>
        <p:spPr bwMode="auto">
          <a:xfrm>
            <a:off x="685800" y="12192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smtClean="0"/>
              <a:t>Produktgruppe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032" name="Line 8"/>
          <p:cNvSpPr>
            <a:spLocks noChangeShapeType="1"/>
          </p:cNvSpPr>
          <p:nvPr/>
        </p:nvSpPr>
        <p:spPr bwMode="auto">
          <a:xfrm>
            <a:off x="685800" y="1066800"/>
            <a:ext cx="777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Line 9"/>
          <p:cNvSpPr>
            <a:spLocks noChangeShapeType="1"/>
          </p:cNvSpPr>
          <p:nvPr/>
        </p:nvSpPr>
        <p:spPr bwMode="auto">
          <a:xfrm>
            <a:off x="0" y="6172200"/>
            <a:ext cx="9144000" cy="0"/>
          </a:xfrm>
          <a:prstGeom prst="line">
            <a:avLst/>
          </a:prstGeom>
          <a:noFill/>
          <a:ln w="25400">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40" name="Text Box 16"/>
          <p:cNvSpPr txBox="1">
            <a:spLocks noChangeArrowheads="1"/>
          </p:cNvSpPr>
          <p:nvPr/>
        </p:nvSpPr>
        <p:spPr bwMode="auto">
          <a:xfrm>
            <a:off x="6762750" y="5949950"/>
            <a:ext cx="4762500"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50000"/>
              </a:spcBef>
            </a:pPr>
            <a:endParaRPr lang="de-DE" sz="1300" dirty="0"/>
          </a:p>
          <a:p>
            <a:pPr>
              <a:spcBef>
                <a:spcPct val="50000"/>
              </a:spcBef>
            </a:pPr>
            <a:endParaRPr lang="de-DE" sz="1300" dirty="0"/>
          </a:p>
          <a:p>
            <a:pPr>
              <a:spcBef>
                <a:spcPct val="50000"/>
              </a:spcBef>
            </a:pPr>
            <a:endParaRPr lang="de-DE" sz="1300" dirty="0"/>
          </a:p>
          <a:p>
            <a:pPr>
              <a:spcBef>
                <a:spcPct val="50000"/>
              </a:spcBef>
            </a:pPr>
            <a:endParaRPr lang="de-DE" sz="1300" dirty="0"/>
          </a:p>
          <a:p>
            <a:pPr>
              <a:spcBef>
                <a:spcPct val="50000"/>
              </a:spcBef>
            </a:pPr>
            <a:endParaRPr lang="de-DE" sz="1300" dirty="0">
              <a:latin typeface="Arial MT" charset="0"/>
            </a:endParaRPr>
          </a:p>
        </p:txBody>
      </p:sp>
      <p:pic>
        <p:nvPicPr>
          <p:cNvPr id="1043" name="Picture 19" descr="3c_Logo_Niedersachsen"/>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76925" y="457200"/>
            <a:ext cx="2735263" cy="473075"/>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userDrawn="1"/>
        </p:nvSpPr>
        <p:spPr>
          <a:xfrm>
            <a:off x="671096" y="6195993"/>
            <a:ext cx="8581424" cy="954107"/>
          </a:xfrm>
          <a:prstGeom prst="rect">
            <a:avLst/>
          </a:prstGeom>
          <a:noFill/>
        </p:spPr>
        <p:txBody>
          <a:bodyPr wrap="square" rtlCol="0">
            <a:spAutoFit/>
          </a:bodyPr>
          <a:lstStyle/>
          <a:p>
            <a:endParaRPr lang="de-DE" sz="1400" dirty="0" smtClean="0"/>
          </a:p>
          <a:p>
            <a:r>
              <a:rPr lang="de-DE" sz="1400" dirty="0" err="1" smtClean="0"/>
              <a:t>TierSchTrVO</a:t>
            </a:r>
            <a:r>
              <a:rPr lang="de-DE" sz="1400" baseline="0" dirty="0" smtClean="0"/>
              <a:t> BBS			                      Fachbereich 3.5, LWK Niedersachsen									</a:t>
            </a:r>
            <a:r>
              <a:rPr lang="de-DE" sz="1400" dirty="0" smtClean="0"/>
              <a:t>               				                            </a:t>
            </a:r>
            <a:endParaRPr lang="de-DE"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zoom/>
  </p:transition>
  <p:hf sldNum="0" hdr="0" dt="0"/>
  <p:txStyles>
    <p:titleStyle>
      <a:lvl1pPr algn="l" rtl="0" fontAlgn="base">
        <a:spcBef>
          <a:spcPct val="0"/>
        </a:spcBef>
        <a:spcAft>
          <a:spcPct val="0"/>
        </a:spcAft>
        <a:defRPr sz="2500" b="1">
          <a:solidFill>
            <a:srgbClr val="009900"/>
          </a:solidFill>
          <a:latin typeface="+mj-lt"/>
          <a:ea typeface="+mj-ea"/>
          <a:cs typeface="+mj-cs"/>
        </a:defRPr>
      </a:lvl1pPr>
      <a:lvl2pPr algn="l" rtl="0" fontAlgn="base">
        <a:spcBef>
          <a:spcPct val="0"/>
        </a:spcBef>
        <a:spcAft>
          <a:spcPct val="0"/>
        </a:spcAft>
        <a:defRPr sz="2500" b="1">
          <a:solidFill>
            <a:srgbClr val="009900"/>
          </a:solidFill>
          <a:latin typeface="Arial" charset="0"/>
        </a:defRPr>
      </a:lvl2pPr>
      <a:lvl3pPr algn="l" rtl="0" fontAlgn="base">
        <a:spcBef>
          <a:spcPct val="0"/>
        </a:spcBef>
        <a:spcAft>
          <a:spcPct val="0"/>
        </a:spcAft>
        <a:defRPr sz="2500" b="1">
          <a:solidFill>
            <a:srgbClr val="009900"/>
          </a:solidFill>
          <a:latin typeface="Arial" charset="0"/>
        </a:defRPr>
      </a:lvl3pPr>
      <a:lvl4pPr algn="l" rtl="0" fontAlgn="base">
        <a:spcBef>
          <a:spcPct val="0"/>
        </a:spcBef>
        <a:spcAft>
          <a:spcPct val="0"/>
        </a:spcAft>
        <a:defRPr sz="2500" b="1">
          <a:solidFill>
            <a:srgbClr val="009900"/>
          </a:solidFill>
          <a:latin typeface="Arial" charset="0"/>
        </a:defRPr>
      </a:lvl4pPr>
      <a:lvl5pPr algn="l" rtl="0" fontAlgn="base">
        <a:spcBef>
          <a:spcPct val="0"/>
        </a:spcBef>
        <a:spcAft>
          <a:spcPct val="0"/>
        </a:spcAft>
        <a:defRPr sz="2500" b="1">
          <a:solidFill>
            <a:srgbClr val="009900"/>
          </a:solidFill>
          <a:latin typeface="Arial" charset="0"/>
        </a:defRPr>
      </a:lvl5pPr>
      <a:lvl6pPr marL="457200" algn="l" rtl="0" fontAlgn="base">
        <a:spcBef>
          <a:spcPct val="0"/>
        </a:spcBef>
        <a:spcAft>
          <a:spcPct val="0"/>
        </a:spcAft>
        <a:defRPr sz="2500" b="1">
          <a:solidFill>
            <a:srgbClr val="009900"/>
          </a:solidFill>
          <a:latin typeface="Arial" charset="0"/>
        </a:defRPr>
      </a:lvl6pPr>
      <a:lvl7pPr marL="914400" algn="l" rtl="0" fontAlgn="base">
        <a:spcBef>
          <a:spcPct val="0"/>
        </a:spcBef>
        <a:spcAft>
          <a:spcPct val="0"/>
        </a:spcAft>
        <a:defRPr sz="2500" b="1">
          <a:solidFill>
            <a:srgbClr val="009900"/>
          </a:solidFill>
          <a:latin typeface="Arial" charset="0"/>
        </a:defRPr>
      </a:lvl7pPr>
      <a:lvl8pPr marL="1371600" algn="l" rtl="0" fontAlgn="base">
        <a:spcBef>
          <a:spcPct val="0"/>
        </a:spcBef>
        <a:spcAft>
          <a:spcPct val="0"/>
        </a:spcAft>
        <a:defRPr sz="2500" b="1">
          <a:solidFill>
            <a:srgbClr val="009900"/>
          </a:solidFill>
          <a:latin typeface="Arial" charset="0"/>
        </a:defRPr>
      </a:lvl8pPr>
      <a:lvl9pPr marL="1828800" algn="l" rtl="0" fontAlgn="base">
        <a:spcBef>
          <a:spcPct val="0"/>
        </a:spcBef>
        <a:spcAft>
          <a:spcPct val="0"/>
        </a:spcAft>
        <a:defRPr sz="2500" b="1">
          <a:solidFill>
            <a:srgbClr val="009900"/>
          </a:solidFill>
          <a:latin typeface="Arial" charset="0"/>
        </a:defRPr>
      </a:lvl9pPr>
    </p:titleStyle>
    <p:bodyStyle>
      <a:lvl1pPr marL="342900" indent="-342900" algn="l" rtl="0" fontAlgn="base">
        <a:lnSpc>
          <a:spcPct val="80000"/>
        </a:lnSpc>
        <a:spcBef>
          <a:spcPct val="30000"/>
        </a:spcBef>
        <a:spcAft>
          <a:spcPct val="0"/>
        </a:spcAft>
        <a:buSzPct val="100000"/>
        <a:defRPr sz="1700">
          <a:solidFill>
            <a:schemeClr val="tx1"/>
          </a:solidFill>
          <a:latin typeface="+mn-lt"/>
          <a:ea typeface="+mn-ea"/>
          <a:cs typeface="+mn-cs"/>
        </a:defRPr>
      </a:lvl1pPr>
      <a:lvl2pPr marL="742950" indent="-285750" algn="l" rtl="0" fontAlgn="base">
        <a:lnSpc>
          <a:spcPct val="80000"/>
        </a:lnSpc>
        <a:spcBef>
          <a:spcPct val="30000"/>
        </a:spcBef>
        <a:spcAft>
          <a:spcPct val="0"/>
        </a:spcAft>
        <a:buSzPct val="100000"/>
        <a:defRPr sz="1700">
          <a:solidFill>
            <a:schemeClr val="tx1"/>
          </a:solidFill>
          <a:latin typeface="+mn-lt"/>
        </a:defRPr>
      </a:lvl2pPr>
      <a:lvl3pPr marL="1143000" indent="-228600" algn="l" rtl="0" fontAlgn="base">
        <a:lnSpc>
          <a:spcPct val="80000"/>
        </a:lnSpc>
        <a:spcBef>
          <a:spcPct val="30000"/>
        </a:spcBef>
        <a:spcAft>
          <a:spcPct val="0"/>
        </a:spcAft>
        <a:defRPr sz="1700">
          <a:solidFill>
            <a:schemeClr val="tx1"/>
          </a:solidFill>
          <a:latin typeface="+mn-lt"/>
        </a:defRPr>
      </a:lvl3pPr>
      <a:lvl4pPr marL="1600200" indent="-228600" algn="l" rtl="0" fontAlgn="base">
        <a:lnSpc>
          <a:spcPct val="80000"/>
        </a:lnSpc>
        <a:spcBef>
          <a:spcPct val="30000"/>
        </a:spcBef>
        <a:spcAft>
          <a:spcPct val="0"/>
        </a:spcAft>
        <a:defRPr sz="1700">
          <a:solidFill>
            <a:schemeClr val="tx1"/>
          </a:solidFill>
          <a:latin typeface="+mn-lt"/>
        </a:defRPr>
      </a:lvl4pPr>
      <a:lvl5pPr marL="2057400" indent="-228600" algn="l" rtl="0" fontAlgn="base">
        <a:lnSpc>
          <a:spcPct val="80000"/>
        </a:lnSpc>
        <a:spcBef>
          <a:spcPct val="30000"/>
        </a:spcBef>
        <a:spcAft>
          <a:spcPct val="0"/>
        </a:spcAft>
        <a:defRPr sz="1700">
          <a:solidFill>
            <a:schemeClr val="tx1"/>
          </a:solidFill>
          <a:latin typeface="+mn-lt"/>
        </a:defRPr>
      </a:lvl5pPr>
      <a:lvl6pPr marL="2514600" indent="-228600" algn="l" rtl="0" fontAlgn="base">
        <a:lnSpc>
          <a:spcPct val="80000"/>
        </a:lnSpc>
        <a:spcBef>
          <a:spcPct val="30000"/>
        </a:spcBef>
        <a:spcAft>
          <a:spcPct val="0"/>
        </a:spcAft>
        <a:defRPr sz="1700">
          <a:solidFill>
            <a:schemeClr val="tx1"/>
          </a:solidFill>
          <a:latin typeface="+mn-lt"/>
        </a:defRPr>
      </a:lvl6pPr>
      <a:lvl7pPr marL="2971800" indent="-228600" algn="l" rtl="0" fontAlgn="base">
        <a:lnSpc>
          <a:spcPct val="80000"/>
        </a:lnSpc>
        <a:spcBef>
          <a:spcPct val="30000"/>
        </a:spcBef>
        <a:spcAft>
          <a:spcPct val="0"/>
        </a:spcAft>
        <a:defRPr sz="1700">
          <a:solidFill>
            <a:schemeClr val="tx1"/>
          </a:solidFill>
          <a:latin typeface="+mn-lt"/>
        </a:defRPr>
      </a:lvl7pPr>
      <a:lvl8pPr marL="3429000" indent="-228600" algn="l" rtl="0" fontAlgn="base">
        <a:lnSpc>
          <a:spcPct val="80000"/>
        </a:lnSpc>
        <a:spcBef>
          <a:spcPct val="30000"/>
        </a:spcBef>
        <a:spcAft>
          <a:spcPct val="0"/>
        </a:spcAft>
        <a:defRPr sz="1700">
          <a:solidFill>
            <a:schemeClr val="tx1"/>
          </a:solidFill>
          <a:latin typeface="+mn-lt"/>
        </a:defRPr>
      </a:lvl8pPr>
      <a:lvl9pPr marL="3886200" indent="-228600" algn="l" rtl="0" fontAlgn="base">
        <a:lnSpc>
          <a:spcPct val="80000"/>
        </a:lnSpc>
        <a:spcBef>
          <a:spcPct val="30000"/>
        </a:spcBef>
        <a:spcAft>
          <a:spcPct val="0"/>
        </a:spcAft>
        <a:defRPr sz="17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images.google.de/imgres?imgurl=http://www.nina-krasny.com/mediac/400_0/media/Pferdetransport.jpg&amp;imgrefurl=http://www.nina-krasny.com/4693.html&amp;usg=__E-PugXPFc5D18wNj4k0PmJmxt_c=&amp;h=400&amp;w=400&amp;sz=32&amp;hl=de&amp;start=5&amp;tbnid=oLXFFCm5rJ3hhM:&amp;tbnh=124&amp;tbnw=124&amp;prev=/images?q=Pferdetransport+++Tierschutz&amp;gbv=2&amp;hl=de&amp;sa=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132856"/>
            <a:ext cx="7772400" cy="2736304"/>
          </a:xfrm>
        </p:spPr>
        <p:txBody>
          <a:bodyPr/>
          <a:lstStyle/>
          <a:p>
            <a:pPr algn="ctr"/>
            <a:r>
              <a:rPr lang="de-DE" sz="3200" dirty="0" smtClean="0"/>
              <a:t>Inhalte der Tierschutztransport-Verordnung</a:t>
            </a:r>
            <a:br>
              <a:rPr lang="de-DE" sz="3200" dirty="0" smtClean="0"/>
            </a:br>
            <a:r>
              <a:rPr lang="de-DE" sz="3200" dirty="0" smtClean="0"/>
              <a:t/>
            </a:r>
            <a:br>
              <a:rPr lang="de-DE" sz="3200" dirty="0" smtClean="0"/>
            </a:br>
            <a:r>
              <a:rPr lang="de-DE" sz="3200" dirty="0" smtClean="0"/>
              <a:t>für Tierhalter</a:t>
            </a:r>
            <a:br>
              <a:rPr lang="de-DE" sz="3200" dirty="0" smtClean="0"/>
            </a:br>
            <a:r>
              <a:rPr lang="de-DE" sz="3200" dirty="0" smtClean="0"/>
              <a:t/>
            </a:r>
            <a:br>
              <a:rPr lang="de-DE" sz="3200" dirty="0" smtClean="0"/>
            </a:br>
            <a:r>
              <a:rPr lang="de-DE" sz="3200" dirty="0" smtClean="0"/>
              <a:t>für den Unterricht an berufsbildenden  Schulen</a:t>
            </a:r>
            <a:endParaRPr lang="de-DE" sz="3200" dirty="0"/>
          </a:p>
        </p:txBody>
      </p:sp>
    </p:spTree>
    <p:extLst>
      <p:ext uri="{BB962C8B-B14F-4D97-AF65-F5344CB8AC3E}">
        <p14:creationId xmlns:p14="http://schemas.microsoft.com/office/powerpoint/2010/main" val="3464740890"/>
      </p:ext>
    </p:extLst>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3568" y="476672"/>
            <a:ext cx="7772400" cy="533400"/>
          </a:xfrm>
        </p:spPr>
        <p:txBody>
          <a:bodyPr/>
          <a:lstStyle/>
          <a:p>
            <a:pPr eaLnBrk="1" hangingPunct="1"/>
            <a:r>
              <a:rPr lang="de-DE" altLang="de-DE" sz="2400" dirty="0" smtClean="0"/>
              <a:t>Transportfahrzeuge</a:t>
            </a:r>
          </a:p>
        </p:txBody>
      </p:sp>
      <p:sp>
        <p:nvSpPr>
          <p:cNvPr id="50179" name="Rectangle 3"/>
          <p:cNvSpPr>
            <a:spLocks noGrp="1" noChangeArrowheads="1"/>
          </p:cNvSpPr>
          <p:nvPr>
            <p:ph type="body" idx="1"/>
          </p:nvPr>
        </p:nvSpPr>
        <p:spPr>
          <a:xfrm>
            <a:off x="539750" y="1052736"/>
            <a:ext cx="6118225" cy="5051202"/>
          </a:xfrm>
        </p:spPr>
        <p:txBody>
          <a:bodyPr/>
          <a:lstStyle/>
          <a:p>
            <a:pPr>
              <a:lnSpc>
                <a:spcPct val="100000"/>
              </a:lnSpc>
              <a:spcBef>
                <a:spcPct val="50000"/>
              </a:spcBef>
              <a:buSzTx/>
            </a:pPr>
            <a:r>
              <a:rPr lang="de-DE" altLang="de-DE" sz="1800" b="1" dirty="0" smtClean="0"/>
              <a:t>Jedes Transportmittel muss so beschaffen sein, dass:</a:t>
            </a:r>
          </a:p>
          <a:p>
            <a:pPr>
              <a:lnSpc>
                <a:spcPct val="100000"/>
              </a:lnSpc>
              <a:spcBef>
                <a:spcPct val="50000"/>
              </a:spcBef>
              <a:buSzTx/>
            </a:pPr>
            <a:endParaRPr lang="de-DE" altLang="de-DE" sz="800" b="1" dirty="0" smtClean="0"/>
          </a:p>
          <a:p>
            <a:pPr eaLnBrk="1" hangingPunct="1">
              <a:buFontTx/>
              <a:buChar char="•"/>
            </a:pPr>
            <a:r>
              <a:rPr lang="de-DE" altLang="de-DE" dirty="0" smtClean="0"/>
              <a:t>Tiere nicht entweichen können</a:t>
            </a:r>
          </a:p>
          <a:p>
            <a:pPr eaLnBrk="1" hangingPunct="1">
              <a:lnSpc>
                <a:spcPct val="100000"/>
              </a:lnSpc>
              <a:buFontTx/>
              <a:buChar char="•"/>
            </a:pPr>
            <a:r>
              <a:rPr lang="de-DE" altLang="de-DE" dirty="0" smtClean="0"/>
              <a:t>Verletzungen und Leiden der Tiere </a:t>
            </a:r>
            <a:br>
              <a:rPr lang="de-DE" altLang="de-DE" dirty="0" smtClean="0"/>
            </a:br>
            <a:r>
              <a:rPr lang="de-DE" altLang="de-DE" dirty="0" smtClean="0"/>
              <a:t>vermieden werden</a:t>
            </a:r>
          </a:p>
          <a:p>
            <a:pPr eaLnBrk="1" hangingPunct="1">
              <a:buFontTx/>
              <a:buChar char="•"/>
            </a:pPr>
            <a:endParaRPr lang="de-DE" altLang="de-DE" sz="800" dirty="0" smtClean="0"/>
          </a:p>
          <a:p>
            <a:pPr eaLnBrk="1" hangingPunct="1">
              <a:buFontTx/>
              <a:buChar char="•"/>
            </a:pPr>
            <a:r>
              <a:rPr lang="de-DE" altLang="de-DE" dirty="0" smtClean="0"/>
              <a:t>Bodenfläche rutschfest ist und so beschaffen, dass </a:t>
            </a:r>
          </a:p>
          <a:p>
            <a:pPr eaLnBrk="1" hangingPunct="1"/>
            <a:r>
              <a:rPr lang="de-DE" altLang="de-DE" dirty="0" smtClean="0"/>
              <a:t>	Ausfließen von Kot und Urin auf ein Mindestmaß </a:t>
            </a:r>
          </a:p>
          <a:p>
            <a:pPr eaLnBrk="1" hangingPunct="1"/>
            <a:r>
              <a:rPr lang="de-DE" altLang="de-DE" dirty="0" smtClean="0"/>
              <a:t>	beschränkt wird</a:t>
            </a:r>
          </a:p>
          <a:p>
            <a:pPr eaLnBrk="1" hangingPunct="1"/>
            <a:endParaRPr lang="de-DE" altLang="de-DE" sz="800" dirty="0" smtClean="0"/>
          </a:p>
          <a:p>
            <a:pPr eaLnBrk="1" hangingPunct="1">
              <a:buFontTx/>
              <a:buChar char="•"/>
            </a:pPr>
            <a:r>
              <a:rPr lang="de-DE" altLang="de-DE" dirty="0" smtClean="0"/>
              <a:t>Leicht zu reinigen und zu desinfizieren ist</a:t>
            </a:r>
          </a:p>
          <a:p>
            <a:pPr eaLnBrk="1" hangingPunct="1">
              <a:buFontTx/>
              <a:buChar char="•"/>
            </a:pPr>
            <a:endParaRPr lang="de-DE" altLang="de-DE" dirty="0" smtClean="0"/>
          </a:p>
          <a:p>
            <a:pPr eaLnBrk="1" hangingPunct="1"/>
            <a:endParaRPr lang="de-DE" altLang="de-DE" dirty="0" smtClean="0"/>
          </a:p>
        </p:txBody>
      </p:sp>
      <p:pic>
        <p:nvPicPr>
          <p:cNvPr id="50180" name="Picture 4" descr="Defekte Ram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2492375"/>
            <a:ext cx="2701925"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6490792"/>
      </p:ext>
    </p:extLst>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55576" y="332656"/>
            <a:ext cx="7772400" cy="533400"/>
          </a:xfrm>
        </p:spPr>
        <p:txBody>
          <a:bodyPr/>
          <a:lstStyle/>
          <a:p>
            <a:pPr eaLnBrk="1" hangingPunct="1"/>
            <a:r>
              <a:rPr lang="de-DE" altLang="de-DE" sz="2400" dirty="0" smtClean="0"/>
              <a:t>Transportfahrzeuge</a:t>
            </a:r>
            <a:endParaRPr lang="de-DE" altLang="de-DE" sz="2800" b="0" dirty="0" smtClean="0"/>
          </a:p>
        </p:txBody>
      </p:sp>
      <p:sp>
        <p:nvSpPr>
          <p:cNvPr id="54275" name="Rectangle 3"/>
          <p:cNvSpPr>
            <a:spLocks noGrp="1" noChangeArrowheads="1"/>
          </p:cNvSpPr>
          <p:nvPr>
            <p:ph type="body" idx="1"/>
          </p:nvPr>
        </p:nvSpPr>
        <p:spPr>
          <a:xfrm>
            <a:off x="521220" y="1191345"/>
            <a:ext cx="5326063" cy="4114800"/>
          </a:xfrm>
        </p:spPr>
        <p:txBody>
          <a:bodyPr/>
          <a:lstStyle/>
          <a:p>
            <a:pPr eaLnBrk="1" hangingPunct="1">
              <a:buFontTx/>
              <a:buChar char="•"/>
            </a:pPr>
            <a:r>
              <a:rPr lang="de-DE" altLang="de-DE" dirty="0" smtClean="0"/>
              <a:t>Schutz vor Wetterunbilden und </a:t>
            </a:r>
          </a:p>
          <a:p>
            <a:pPr eaLnBrk="1" hangingPunct="1"/>
            <a:r>
              <a:rPr lang="de-DE" altLang="de-DE" dirty="0" smtClean="0"/>
              <a:t>	Klimaschwankungen (immer überdacht)</a:t>
            </a:r>
          </a:p>
          <a:p>
            <a:pPr eaLnBrk="1" hangingPunct="1"/>
            <a:endParaRPr lang="de-DE" altLang="de-DE" sz="800" dirty="0" smtClean="0"/>
          </a:p>
          <a:p>
            <a:pPr eaLnBrk="1" hangingPunct="1">
              <a:buFontTx/>
              <a:buChar char="•"/>
            </a:pPr>
            <a:r>
              <a:rPr lang="de-DE" altLang="de-DE" dirty="0" smtClean="0"/>
              <a:t>Tiere zur Kontrolle und Pflege zugänglich (</a:t>
            </a:r>
            <a:r>
              <a:rPr lang="de-DE" altLang="de-DE" dirty="0" err="1" smtClean="0"/>
              <a:t>z.B.mit</a:t>
            </a:r>
            <a:r>
              <a:rPr lang="de-DE" altLang="de-DE" dirty="0" smtClean="0"/>
              <a:t> seitlichem </a:t>
            </a:r>
            <a:r>
              <a:rPr lang="de-DE" altLang="de-DE" dirty="0"/>
              <a:t>Z</a:t>
            </a:r>
            <a:r>
              <a:rPr lang="de-DE" altLang="de-DE" dirty="0" smtClean="0"/>
              <a:t>ugang) </a:t>
            </a:r>
            <a:endParaRPr lang="de-DE" altLang="de-DE" sz="800" dirty="0" smtClean="0"/>
          </a:p>
          <a:p>
            <a:pPr eaLnBrk="1" hangingPunct="1">
              <a:buFontTx/>
              <a:buChar char="•"/>
            </a:pPr>
            <a:r>
              <a:rPr lang="de-DE" altLang="de-DE" dirty="0" smtClean="0"/>
              <a:t>Fahrzeug mit ausreichender Lichtquelle </a:t>
            </a:r>
          </a:p>
          <a:p>
            <a:pPr eaLnBrk="1" hangingPunct="1"/>
            <a:r>
              <a:rPr lang="de-DE" altLang="de-DE" dirty="0" smtClean="0"/>
              <a:t>	ausgestattet</a:t>
            </a:r>
          </a:p>
          <a:p>
            <a:pPr>
              <a:buFont typeface="Arial" panose="020B0604020202020204" pitchFamily="34" charset="0"/>
              <a:buChar char="•"/>
            </a:pPr>
            <a:r>
              <a:rPr lang="de-DE" altLang="de-DE" dirty="0"/>
              <a:t>Beschilderung „lebende Tiere</a:t>
            </a:r>
            <a:r>
              <a:rPr lang="de-DE" altLang="de-DE" dirty="0" smtClean="0"/>
              <a:t>“ o. ä.</a:t>
            </a:r>
            <a:endParaRPr lang="de-DE" altLang="de-DE" sz="800" dirty="0" smtClean="0"/>
          </a:p>
          <a:p>
            <a:pPr eaLnBrk="1" hangingPunct="1">
              <a:lnSpc>
                <a:spcPct val="100000"/>
              </a:lnSpc>
              <a:buFontTx/>
              <a:buChar char="•"/>
            </a:pPr>
            <a:r>
              <a:rPr lang="de-DE" altLang="de-DE" dirty="0" smtClean="0"/>
              <a:t>Angemessene Frischluftzufuhr und Luftzirkulation</a:t>
            </a:r>
          </a:p>
          <a:p>
            <a:pPr eaLnBrk="1" hangingPunct="1">
              <a:lnSpc>
                <a:spcPct val="100000"/>
              </a:lnSpc>
            </a:pPr>
            <a:r>
              <a:rPr lang="de-DE" altLang="de-DE" dirty="0" smtClean="0"/>
              <a:t>	innerhalb des Laderaums über den stehenden </a:t>
            </a:r>
          </a:p>
          <a:p>
            <a:pPr eaLnBrk="1" hangingPunct="1">
              <a:lnSpc>
                <a:spcPct val="100000"/>
              </a:lnSpc>
            </a:pPr>
            <a:r>
              <a:rPr lang="de-DE" altLang="de-DE" dirty="0" smtClean="0"/>
              <a:t>	Tieren muss gewährleistet sein</a:t>
            </a:r>
          </a:p>
          <a:p>
            <a:pPr eaLnBrk="1" hangingPunct="1">
              <a:lnSpc>
                <a:spcPct val="100000"/>
              </a:lnSpc>
              <a:buFont typeface="Arial" panose="020B0604020202020204" pitchFamily="34" charset="0"/>
              <a:buChar char="•"/>
            </a:pPr>
            <a:r>
              <a:rPr lang="de-DE" altLang="de-DE" dirty="0" smtClean="0"/>
              <a:t>Tiere müssen aufrecht stehen können</a:t>
            </a:r>
          </a:p>
          <a:p>
            <a:pPr eaLnBrk="1" hangingPunct="1">
              <a:lnSpc>
                <a:spcPct val="100000"/>
              </a:lnSpc>
              <a:buFont typeface="Arial" panose="020B0604020202020204" pitchFamily="34" charset="0"/>
              <a:buChar char="•"/>
            </a:pPr>
            <a:r>
              <a:rPr lang="de-DE" altLang="de-DE" dirty="0" smtClean="0"/>
              <a:t>Rinder: Freiraum mind. 20 cm über Widerrist (Problem bei Doppelstock-Fahrzeugen)</a:t>
            </a:r>
          </a:p>
          <a:p>
            <a:pPr marL="285750" indent="-285750">
              <a:lnSpc>
                <a:spcPct val="100000"/>
              </a:lnSpc>
              <a:buFont typeface="Arial" panose="020B0604020202020204" pitchFamily="34" charset="0"/>
              <a:buChar char="•"/>
            </a:pPr>
            <a:r>
              <a:rPr lang="de-DE" sz="1600" dirty="0">
                <a:sym typeface="Wingdings" pitchFamily="2" charset="2"/>
              </a:rPr>
              <a:t>Pferde nicht in Multideck-Fahrzeugen</a:t>
            </a:r>
          </a:p>
          <a:p>
            <a:pPr>
              <a:lnSpc>
                <a:spcPct val="100000"/>
              </a:lnSpc>
              <a:buFont typeface="Arial" panose="020B0604020202020204" pitchFamily="34" charset="0"/>
              <a:buChar char="•"/>
            </a:pPr>
            <a:r>
              <a:rPr lang="de-DE" sz="1600" dirty="0">
                <a:sym typeface="Wingdings" pitchFamily="2" charset="2"/>
              </a:rPr>
              <a:t>	</a:t>
            </a:r>
            <a:r>
              <a:rPr lang="de-DE" sz="1600" dirty="0">
                <a:cs typeface="Arial" charset="0"/>
                <a:sym typeface="Wingdings" pitchFamily="2" charset="2"/>
              </a:rPr>
              <a:t>→ </a:t>
            </a:r>
            <a:r>
              <a:rPr lang="de-DE" sz="1600" dirty="0" smtClean="0">
                <a:cs typeface="Arial" charset="0"/>
                <a:sym typeface="Wingdings" pitchFamily="2" charset="2"/>
              </a:rPr>
              <a:t>Freiraum &gt;75 </a:t>
            </a:r>
            <a:r>
              <a:rPr lang="de-DE" sz="1600" dirty="0">
                <a:cs typeface="Arial" charset="0"/>
                <a:sym typeface="Wingdings" pitchFamily="2" charset="2"/>
              </a:rPr>
              <a:t>cm </a:t>
            </a:r>
            <a:r>
              <a:rPr lang="de-DE" sz="1600" dirty="0" smtClean="0">
                <a:cs typeface="Arial" charset="0"/>
                <a:sym typeface="Wingdings" pitchFamily="2" charset="2"/>
              </a:rPr>
              <a:t>(gilt nicht </a:t>
            </a:r>
            <a:r>
              <a:rPr lang="de-DE" sz="1600" dirty="0">
                <a:cs typeface="Arial" charset="0"/>
                <a:sym typeface="Wingdings" pitchFamily="2" charset="2"/>
              </a:rPr>
              <a:t>bei Hängern</a:t>
            </a:r>
            <a:r>
              <a:rPr lang="de-DE" sz="1600" dirty="0" smtClean="0">
                <a:cs typeface="Arial" charset="0"/>
                <a:sym typeface="Wingdings" pitchFamily="2" charset="2"/>
              </a:rPr>
              <a:t>)</a:t>
            </a:r>
            <a:endParaRPr lang="de-DE" altLang="de-DE" dirty="0" smtClean="0"/>
          </a:p>
          <a:p>
            <a:pPr eaLnBrk="1" hangingPunct="1">
              <a:lnSpc>
                <a:spcPct val="100000"/>
              </a:lnSpc>
              <a:buFont typeface="Arial" panose="020B0604020202020204" pitchFamily="34" charset="0"/>
              <a:buChar char="•"/>
            </a:pPr>
            <a:r>
              <a:rPr lang="de-DE" altLang="de-DE" dirty="0" smtClean="0"/>
              <a:t>Rutschfeste Bodenfläche</a:t>
            </a:r>
          </a:p>
          <a:p>
            <a:pPr eaLnBrk="1" hangingPunct="1"/>
            <a:endParaRPr lang="de-DE" altLang="de-DE" dirty="0" smtClean="0"/>
          </a:p>
          <a:p>
            <a:pPr eaLnBrk="1" hangingPunct="1"/>
            <a:endParaRPr lang="de-DE" altLang="de-DE" dirty="0" smtClean="0"/>
          </a:p>
          <a:p>
            <a:pPr eaLnBrk="1" hangingPunct="1"/>
            <a:endParaRPr lang="de-DE" altLang="de-DE" dirty="0" smtClean="0"/>
          </a:p>
          <a:p>
            <a:pPr eaLnBrk="1" hangingPunct="1"/>
            <a:endParaRPr lang="de-DE" altLang="de-DE" dirty="0" smtClean="0"/>
          </a:p>
        </p:txBody>
      </p:sp>
      <p:pic>
        <p:nvPicPr>
          <p:cNvPr id="54276" name="Picture 4" descr="Zugang drei Tei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1628775"/>
            <a:ext cx="2919412"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7" name="Rectangle 5"/>
          <p:cNvSpPr>
            <a:spLocks noChangeArrowheads="1"/>
          </p:cNvSpPr>
          <p:nvPr/>
        </p:nvSpPr>
        <p:spPr bwMode="auto">
          <a:xfrm>
            <a:off x="4949825" y="5697537"/>
            <a:ext cx="4194175" cy="6508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de-DE" altLang="de-DE" sz="1800" dirty="0"/>
              <a:t>Seitliche Ventilatoren auf jeder Ebene und Kontroll-/Einstiegsluken</a:t>
            </a:r>
          </a:p>
        </p:txBody>
      </p:sp>
    </p:spTree>
    <p:extLst>
      <p:ext uri="{BB962C8B-B14F-4D97-AF65-F5344CB8AC3E}">
        <p14:creationId xmlns:p14="http://schemas.microsoft.com/office/powerpoint/2010/main" val="4191283026"/>
      </p:ext>
    </p:extLst>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79174" y="547125"/>
            <a:ext cx="7772400" cy="533400"/>
          </a:xfrm>
        </p:spPr>
        <p:txBody>
          <a:bodyPr/>
          <a:lstStyle/>
          <a:p>
            <a:pPr eaLnBrk="1" hangingPunct="1"/>
            <a:r>
              <a:rPr lang="de-DE" altLang="de-DE" sz="2400" dirty="0" smtClean="0"/>
              <a:t>Transportfahrzeuge</a:t>
            </a:r>
          </a:p>
        </p:txBody>
      </p:sp>
      <p:sp>
        <p:nvSpPr>
          <p:cNvPr id="58371" name="Rectangle 3"/>
          <p:cNvSpPr>
            <a:spLocks noGrp="1" noChangeArrowheads="1"/>
          </p:cNvSpPr>
          <p:nvPr>
            <p:ph type="body" idx="1"/>
          </p:nvPr>
        </p:nvSpPr>
        <p:spPr>
          <a:xfrm>
            <a:off x="539552" y="1309724"/>
            <a:ext cx="7772400" cy="4114800"/>
          </a:xfrm>
        </p:spPr>
        <p:txBody>
          <a:bodyPr/>
          <a:lstStyle/>
          <a:p>
            <a:pPr eaLnBrk="1" hangingPunct="1">
              <a:lnSpc>
                <a:spcPct val="70000"/>
              </a:lnSpc>
              <a:buFontTx/>
              <a:buChar char="•"/>
            </a:pPr>
            <a:r>
              <a:rPr lang="de-DE" altLang="de-DE" sz="1800" b="1" u="sng" dirty="0" smtClean="0"/>
              <a:t>Trennwände</a:t>
            </a:r>
            <a:r>
              <a:rPr lang="de-DE" altLang="de-DE" sz="1800" b="1" dirty="0" smtClean="0"/>
              <a:t> 	</a:t>
            </a:r>
          </a:p>
          <a:p>
            <a:pPr eaLnBrk="1" hangingPunct="1">
              <a:lnSpc>
                <a:spcPct val="70000"/>
              </a:lnSpc>
            </a:pPr>
            <a:r>
              <a:rPr lang="de-DE" altLang="de-DE" sz="1800" dirty="0" smtClean="0"/>
              <a:t>	-&gt; müssen dem Gewicht der Tiere standhalten</a:t>
            </a:r>
          </a:p>
          <a:p>
            <a:pPr eaLnBrk="1" hangingPunct="1">
              <a:lnSpc>
                <a:spcPct val="70000"/>
              </a:lnSpc>
            </a:pPr>
            <a:endParaRPr lang="de-DE" altLang="de-DE" sz="1800" dirty="0" smtClean="0"/>
          </a:p>
          <a:p>
            <a:pPr eaLnBrk="1" hangingPunct="1">
              <a:lnSpc>
                <a:spcPct val="70000"/>
              </a:lnSpc>
            </a:pPr>
            <a:r>
              <a:rPr lang="de-DE" altLang="de-DE" sz="1800" dirty="0" smtClean="0"/>
              <a:t>	-&gt; müssen schnell und leicht versetzbar sein</a:t>
            </a:r>
          </a:p>
          <a:p>
            <a:pPr eaLnBrk="1" hangingPunct="1">
              <a:lnSpc>
                <a:spcPct val="70000"/>
              </a:lnSpc>
            </a:pPr>
            <a:endParaRPr lang="de-DE" altLang="de-DE" sz="1800" dirty="0" smtClean="0"/>
          </a:p>
          <a:p>
            <a:pPr eaLnBrk="1" hangingPunct="1">
              <a:lnSpc>
                <a:spcPct val="70000"/>
              </a:lnSpc>
              <a:buFontTx/>
              <a:buChar char="•"/>
            </a:pPr>
            <a:endParaRPr lang="de-DE" altLang="de-DE" sz="1800" dirty="0" smtClean="0"/>
          </a:p>
          <a:p>
            <a:pPr eaLnBrk="1" hangingPunct="1">
              <a:lnSpc>
                <a:spcPct val="70000"/>
              </a:lnSpc>
              <a:buFontTx/>
              <a:buChar char="•"/>
            </a:pPr>
            <a:r>
              <a:rPr lang="de-DE" altLang="de-DE" sz="1800" b="1" u="sng" dirty="0" smtClean="0"/>
              <a:t>Einstreu</a:t>
            </a:r>
          </a:p>
          <a:p>
            <a:pPr eaLnBrk="1" hangingPunct="1">
              <a:lnSpc>
                <a:spcPct val="70000"/>
              </a:lnSpc>
            </a:pPr>
            <a:r>
              <a:rPr lang="de-DE" altLang="de-DE" sz="1800" dirty="0" smtClean="0"/>
              <a:t>	Ferkel &lt; 10 kg, </a:t>
            </a:r>
          </a:p>
          <a:p>
            <a:pPr eaLnBrk="1" hangingPunct="1">
              <a:lnSpc>
                <a:spcPct val="70000"/>
              </a:lnSpc>
            </a:pPr>
            <a:r>
              <a:rPr lang="de-DE" altLang="de-DE" sz="1800" dirty="0" smtClean="0"/>
              <a:t>	Lämmer &lt; 20 kg, </a:t>
            </a:r>
          </a:p>
          <a:p>
            <a:pPr eaLnBrk="1" hangingPunct="1">
              <a:lnSpc>
                <a:spcPct val="70000"/>
              </a:lnSpc>
            </a:pPr>
            <a:r>
              <a:rPr lang="de-DE" altLang="de-DE" sz="1800" dirty="0" smtClean="0"/>
              <a:t>	Kälber &lt; 6 Monate und </a:t>
            </a:r>
          </a:p>
          <a:p>
            <a:pPr eaLnBrk="1" hangingPunct="1">
              <a:lnSpc>
                <a:spcPct val="70000"/>
              </a:lnSpc>
            </a:pPr>
            <a:r>
              <a:rPr lang="de-DE" altLang="de-DE" sz="1800" dirty="0" smtClean="0"/>
              <a:t>	Fohlen &lt; 4 Monate 	</a:t>
            </a:r>
          </a:p>
          <a:p>
            <a:pPr eaLnBrk="1" hangingPunct="1">
              <a:lnSpc>
                <a:spcPct val="70000"/>
              </a:lnSpc>
            </a:pPr>
            <a:r>
              <a:rPr lang="de-DE" altLang="de-DE" sz="1800" dirty="0" smtClean="0"/>
              <a:t>	müssen mit Einstreu versorgt werden </a:t>
            </a:r>
          </a:p>
          <a:p>
            <a:pPr eaLnBrk="1" hangingPunct="1">
              <a:lnSpc>
                <a:spcPct val="70000"/>
              </a:lnSpc>
            </a:pPr>
            <a:endParaRPr lang="de-DE" altLang="de-DE" sz="1800" dirty="0" smtClean="0"/>
          </a:p>
          <a:p>
            <a:pPr eaLnBrk="1" hangingPunct="1">
              <a:lnSpc>
                <a:spcPct val="70000"/>
              </a:lnSpc>
            </a:pPr>
            <a:endParaRPr lang="de-DE" altLang="de-DE" sz="1800" dirty="0"/>
          </a:p>
          <a:p>
            <a:pPr eaLnBrk="1" hangingPunct="1">
              <a:lnSpc>
                <a:spcPct val="70000"/>
              </a:lnSpc>
            </a:pPr>
            <a:endParaRPr lang="de-DE" altLang="de-DE" sz="1800" dirty="0" smtClean="0"/>
          </a:p>
          <a:p>
            <a:pPr>
              <a:lnSpc>
                <a:spcPct val="70000"/>
              </a:lnSpc>
              <a:buFont typeface="Arial" panose="020B0604020202020204" pitchFamily="34" charset="0"/>
              <a:buChar char="•"/>
            </a:pPr>
            <a:r>
              <a:rPr lang="de-DE" sz="1800" b="1" dirty="0"/>
              <a:t>Nicht </a:t>
            </a:r>
            <a:r>
              <a:rPr lang="de-DE" sz="1800" b="1" dirty="0" err="1"/>
              <a:t>halfterführige</a:t>
            </a:r>
            <a:r>
              <a:rPr lang="de-DE" sz="1800" dirty="0"/>
              <a:t> Pferde nur in </a:t>
            </a:r>
            <a:r>
              <a:rPr lang="de-DE" sz="1800" b="1" dirty="0"/>
              <a:t>Gruppen bis zu 4 Tieren </a:t>
            </a:r>
          </a:p>
          <a:p>
            <a:pPr eaLnBrk="1" hangingPunct="1">
              <a:lnSpc>
                <a:spcPct val="70000"/>
              </a:lnSpc>
            </a:pPr>
            <a:endParaRPr lang="de-DE" altLang="de-DE" sz="1800" dirty="0" smtClean="0"/>
          </a:p>
          <a:p>
            <a:pPr eaLnBrk="1" hangingPunct="1">
              <a:lnSpc>
                <a:spcPct val="70000"/>
              </a:lnSpc>
            </a:pPr>
            <a:r>
              <a:rPr lang="de-DE" altLang="de-DE" sz="1800" dirty="0" smtClean="0"/>
              <a:t>	</a:t>
            </a:r>
          </a:p>
          <a:p>
            <a:pPr eaLnBrk="1" hangingPunct="1">
              <a:lnSpc>
                <a:spcPct val="70000"/>
              </a:lnSpc>
            </a:pPr>
            <a:endParaRPr lang="de-DE" altLang="de-DE" sz="1800" dirty="0" smtClean="0"/>
          </a:p>
        </p:txBody>
      </p:sp>
      <p:pic>
        <p:nvPicPr>
          <p:cNvPr id="583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1052736"/>
            <a:ext cx="3152775" cy="439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0797410"/>
      </p:ext>
    </p:extLst>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a:xfrm>
            <a:off x="685800" y="1219200"/>
            <a:ext cx="7918450" cy="696913"/>
          </a:xfrm>
        </p:spPr>
        <p:txBody>
          <a:bodyPr/>
          <a:lstStyle/>
          <a:p>
            <a:pPr algn="ctr"/>
            <a:r>
              <a:rPr lang="de-DE"/>
              <a:t/>
            </a:r>
            <a:br>
              <a:rPr lang="de-DE"/>
            </a:br>
            <a:endParaRPr lang="de-DE">
              <a:solidFill>
                <a:srgbClr val="FF0000"/>
              </a:solidFill>
            </a:endParaRPr>
          </a:p>
        </p:txBody>
      </p:sp>
      <p:sp>
        <p:nvSpPr>
          <p:cNvPr id="412675" name="Rectangle 3"/>
          <p:cNvSpPr>
            <a:spLocks noGrp="1" noChangeArrowheads="1"/>
          </p:cNvSpPr>
          <p:nvPr>
            <p:ph type="body" idx="1"/>
          </p:nvPr>
        </p:nvSpPr>
        <p:spPr>
          <a:xfrm>
            <a:off x="251520" y="1196975"/>
            <a:ext cx="8640960" cy="5051425"/>
          </a:xfrm>
        </p:spPr>
        <p:txBody>
          <a:bodyPr/>
          <a:lstStyle/>
          <a:p>
            <a:pPr marL="534988" lvl="1" indent="-355600">
              <a:lnSpc>
                <a:spcPct val="100000"/>
              </a:lnSpc>
              <a:spcBef>
                <a:spcPct val="50000"/>
              </a:spcBef>
            </a:pPr>
            <a:r>
              <a:rPr lang="de-DE" sz="1800" dirty="0"/>
              <a:t>Grundsätzlich gilt:</a:t>
            </a:r>
          </a:p>
          <a:p>
            <a:pPr marL="534988" lvl="1" indent="-355600">
              <a:lnSpc>
                <a:spcPct val="100000"/>
              </a:lnSpc>
              <a:spcBef>
                <a:spcPct val="50000"/>
              </a:spcBef>
              <a:buFontTx/>
              <a:buChar char="•"/>
            </a:pPr>
            <a:r>
              <a:rPr lang="de-DE" sz="1800" dirty="0"/>
              <a:t>Transportunternehmer müssen für lange Transporte zugelassen sein (Typ 2)</a:t>
            </a:r>
          </a:p>
          <a:p>
            <a:pPr marL="534988" lvl="1" indent="-355600">
              <a:lnSpc>
                <a:spcPct val="100000"/>
              </a:lnSpc>
              <a:spcBef>
                <a:spcPct val="50000"/>
              </a:spcBef>
              <a:buFontTx/>
              <a:buChar char="•"/>
            </a:pPr>
            <a:r>
              <a:rPr lang="de-DE" sz="1800" dirty="0"/>
              <a:t>Fahrzeuge (</a:t>
            </a:r>
            <a:r>
              <a:rPr lang="de-DE" sz="1800" b="1" dirty="0" smtClean="0"/>
              <a:t>Spezialfahrzeuge)</a:t>
            </a:r>
            <a:r>
              <a:rPr lang="de-DE" sz="1800" dirty="0" smtClean="0"/>
              <a:t> </a:t>
            </a:r>
            <a:r>
              <a:rPr lang="de-DE" sz="1800" dirty="0"/>
              <a:t>müssen für lange Transporte zugelassen </a:t>
            </a:r>
            <a:r>
              <a:rPr lang="de-DE" sz="1800" dirty="0" smtClean="0"/>
              <a:t>sein, d.h. mehr als 8 Std und grenzüberschreitend oder bis 12 Std. in Deutschland</a:t>
            </a:r>
            <a:endParaRPr lang="de-DE" sz="1800" dirty="0"/>
          </a:p>
          <a:p>
            <a:pPr marL="534988" lvl="1" indent="-355600">
              <a:lnSpc>
                <a:spcPct val="100000"/>
              </a:lnSpc>
              <a:spcBef>
                <a:spcPct val="50000"/>
              </a:spcBef>
              <a:buFontTx/>
              <a:buChar char="•"/>
            </a:pPr>
            <a:r>
              <a:rPr lang="de-DE" sz="1800" dirty="0" smtClean="0"/>
              <a:t>Nationale/ deutsche </a:t>
            </a:r>
            <a:r>
              <a:rPr lang="de-DE" sz="1800" b="1" dirty="0" smtClean="0"/>
              <a:t>Schlachttiertransporte</a:t>
            </a:r>
            <a:r>
              <a:rPr lang="de-DE" sz="1800" dirty="0" smtClean="0"/>
              <a:t> &gt; </a:t>
            </a:r>
            <a:r>
              <a:rPr lang="de-DE" sz="1800" dirty="0"/>
              <a:t>8 </a:t>
            </a:r>
            <a:r>
              <a:rPr lang="de-DE" sz="1800" dirty="0" smtClean="0"/>
              <a:t>Stunden müssen alle Anforderungen für lange Beförderung erfüllen!</a:t>
            </a:r>
          </a:p>
          <a:p>
            <a:pPr marL="534988" lvl="1" indent="-355600">
              <a:lnSpc>
                <a:spcPct val="100000"/>
              </a:lnSpc>
              <a:spcBef>
                <a:spcPct val="50000"/>
              </a:spcBef>
              <a:buFontTx/>
              <a:buChar char="•"/>
            </a:pPr>
            <a:r>
              <a:rPr lang="de-DE" sz="1800" dirty="0"/>
              <a:t>Teilweise Ausnahmen für bestimmte Anforderungen für Fahrten mit registrierten </a:t>
            </a:r>
            <a:r>
              <a:rPr lang="de-DE" sz="1800" dirty="0" err="1"/>
              <a:t>Equiden</a:t>
            </a:r>
            <a:r>
              <a:rPr lang="de-DE" sz="1800" dirty="0"/>
              <a:t>, die keine Schlachtpferde sind, d.h. für </a:t>
            </a:r>
            <a:r>
              <a:rPr lang="de-DE" sz="1800" dirty="0" smtClean="0"/>
              <a:t>die meisten </a:t>
            </a:r>
            <a:r>
              <a:rPr lang="de-DE" sz="1800" dirty="0"/>
              <a:t>Transporte von </a:t>
            </a:r>
            <a:r>
              <a:rPr lang="de-DE" sz="1800" dirty="0" smtClean="0"/>
              <a:t>Pferden</a:t>
            </a:r>
          </a:p>
          <a:p>
            <a:pPr marL="534988" lvl="1" indent="-355600">
              <a:lnSpc>
                <a:spcPct val="100000"/>
              </a:lnSpc>
              <a:spcBef>
                <a:spcPct val="50000"/>
              </a:spcBef>
              <a:buFontTx/>
              <a:buChar char="•"/>
            </a:pPr>
            <a:r>
              <a:rPr lang="de-DE" altLang="de-DE" sz="1800" dirty="0" smtClean="0"/>
              <a:t>Nur </a:t>
            </a:r>
            <a:r>
              <a:rPr lang="de-DE" altLang="de-DE" sz="1800" dirty="0"/>
              <a:t>zulässig für Tiere, sofern sie nicht von ihren Muttertieren begleitet werden, </a:t>
            </a:r>
            <a:r>
              <a:rPr lang="de-DE" altLang="de-DE" sz="1800" dirty="0" smtClean="0"/>
              <a:t>wenn: </a:t>
            </a:r>
            <a:r>
              <a:rPr lang="de-DE" altLang="de-DE" sz="1800" dirty="0" err="1" smtClean="0"/>
              <a:t>Hausequiden</a:t>
            </a:r>
            <a:r>
              <a:rPr lang="de-DE" altLang="de-DE" sz="1800" dirty="0" smtClean="0"/>
              <a:t> &gt; </a:t>
            </a:r>
            <a:r>
              <a:rPr lang="de-DE" altLang="de-DE" sz="1800" dirty="0"/>
              <a:t>4 </a:t>
            </a:r>
            <a:r>
              <a:rPr lang="de-DE" altLang="de-DE" sz="1800" dirty="0" smtClean="0"/>
              <a:t>Monate, Kälber </a:t>
            </a:r>
            <a:r>
              <a:rPr lang="de-DE" altLang="de-DE" sz="1800" dirty="0"/>
              <a:t>&gt; 14 </a:t>
            </a:r>
            <a:r>
              <a:rPr lang="de-DE" altLang="de-DE" sz="1800" dirty="0" smtClean="0"/>
              <a:t>Tage, Schweine </a:t>
            </a:r>
            <a:r>
              <a:rPr lang="de-DE" altLang="de-DE" sz="1800" dirty="0"/>
              <a:t>&gt; </a:t>
            </a:r>
            <a:r>
              <a:rPr lang="de-DE" altLang="de-DE" sz="1800" dirty="0" smtClean="0"/>
              <a:t>10kg</a:t>
            </a:r>
            <a:endParaRPr lang="de-DE" altLang="de-DE" sz="1800" dirty="0"/>
          </a:p>
          <a:p>
            <a:pPr marL="534988" lvl="1" indent="-355600">
              <a:lnSpc>
                <a:spcPct val="100000"/>
              </a:lnSpc>
              <a:spcBef>
                <a:spcPct val="50000"/>
              </a:spcBef>
              <a:buFontTx/>
              <a:buChar char="•"/>
            </a:pPr>
            <a:endParaRPr lang="de-DE" sz="1800" dirty="0"/>
          </a:p>
          <a:p>
            <a:pPr marL="534988" lvl="1" indent="-355600">
              <a:lnSpc>
                <a:spcPct val="100000"/>
              </a:lnSpc>
              <a:spcBef>
                <a:spcPct val="50000"/>
              </a:spcBef>
              <a:buFontTx/>
              <a:buChar char="•"/>
            </a:pPr>
            <a:endParaRPr lang="de-DE" sz="1800" dirty="0" smtClean="0"/>
          </a:p>
          <a:p>
            <a:pPr marL="534988" lvl="1" indent="-355600">
              <a:lnSpc>
                <a:spcPct val="100000"/>
              </a:lnSpc>
              <a:spcBef>
                <a:spcPct val="50000"/>
              </a:spcBef>
              <a:buFontTx/>
              <a:buChar char="•"/>
            </a:pPr>
            <a:endParaRPr lang="de-DE" sz="1800" dirty="0"/>
          </a:p>
          <a:p>
            <a:pPr marL="0" indent="0">
              <a:lnSpc>
                <a:spcPct val="100000"/>
              </a:lnSpc>
              <a:spcBef>
                <a:spcPct val="50000"/>
              </a:spcBef>
            </a:pPr>
            <a:endParaRPr lang="de-DE" sz="1800" i="1" dirty="0"/>
          </a:p>
          <a:p>
            <a:pPr marL="0" indent="0">
              <a:lnSpc>
                <a:spcPct val="100000"/>
              </a:lnSpc>
              <a:spcBef>
                <a:spcPct val="50000"/>
              </a:spcBef>
            </a:pPr>
            <a:r>
              <a:rPr lang="de-DE" sz="1100" dirty="0"/>
              <a:t>		</a:t>
            </a:r>
          </a:p>
          <a:p>
            <a:pPr marL="0" indent="0">
              <a:lnSpc>
                <a:spcPct val="100000"/>
              </a:lnSpc>
              <a:spcBef>
                <a:spcPct val="50000"/>
              </a:spcBef>
            </a:pPr>
            <a:r>
              <a:rPr lang="de-DE" sz="1100" dirty="0"/>
              <a:t> </a:t>
            </a:r>
          </a:p>
          <a:p>
            <a:pPr marL="0" indent="0">
              <a:lnSpc>
                <a:spcPct val="100000"/>
              </a:lnSpc>
              <a:spcBef>
                <a:spcPct val="50000"/>
              </a:spcBef>
            </a:pPr>
            <a:endParaRPr lang="de-DE" sz="1100" dirty="0"/>
          </a:p>
        </p:txBody>
      </p:sp>
      <p:sp>
        <p:nvSpPr>
          <p:cNvPr id="412678" name="Rectangle 6"/>
          <p:cNvSpPr>
            <a:spLocks noChangeArrowheads="1"/>
          </p:cNvSpPr>
          <p:nvPr/>
        </p:nvSpPr>
        <p:spPr bwMode="auto">
          <a:xfrm>
            <a:off x="685800" y="260350"/>
            <a:ext cx="547037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b="1" dirty="0">
                <a:solidFill>
                  <a:srgbClr val="FF0000"/>
                </a:solidFill>
              </a:rPr>
              <a:t>Lange Beförderung</a:t>
            </a:r>
            <a:r>
              <a:rPr lang="de-DE" b="1" dirty="0">
                <a:solidFill>
                  <a:srgbClr val="009900"/>
                </a:solidFill>
              </a:rPr>
              <a:t> </a:t>
            </a:r>
            <a:r>
              <a:rPr lang="de-DE" sz="2000" b="1" dirty="0">
                <a:solidFill>
                  <a:srgbClr val="FF0000"/>
                </a:solidFill>
              </a:rPr>
              <a:t>(&gt;</a:t>
            </a:r>
            <a:r>
              <a:rPr lang="de-DE" sz="2000" b="1" dirty="0" smtClean="0">
                <a:solidFill>
                  <a:srgbClr val="FF0000"/>
                </a:solidFill>
              </a:rPr>
              <a:t>8 national /12 </a:t>
            </a:r>
            <a:r>
              <a:rPr lang="de-DE" sz="2000" b="1" dirty="0">
                <a:solidFill>
                  <a:srgbClr val="FF0000"/>
                </a:solidFill>
              </a:rPr>
              <a:t>h)</a:t>
            </a:r>
            <a:r>
              <a:rPr lang="de-DE" b="1" dirty="0">
                <a:solidFill>
                  <a:srgbClr val="FF0000"/>
                </a:solidFill>
              </a:rPr>
              <a:t> </a:t>
            </a:r>
            <a:r>
              <a:rPr lang="de-DE" dirty="0"/>
              <a:t> </a:t>
            </a:r>
            <a:r>
              <a:rPr lang="de-DE" b="1" dirty="0" smtClean="0">
                <a:solidFill>
                  <a:srgbClr val="009900"/>
                </a:solidFill>
              </a:rPr>
              <a:t>- besondere </a:t>
            </a:r>
            <a:r>
              <a:rPr lang="de-DE" b="1" dirty="0">
                <a:solidFill>
                  <a:srgbClr val="009900"/>
                </a:solidFill>
              </a:rPr>
              <a:t>Bestimmungen</a:t>
            </a:r>
          </a:p>
        </p:txBody>
      </p:sp>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a:xfrm>
            <a:off x="685800" y="1219200"/>
            <a:ext cx="7918450" cy="696913"/>
          </a:xfrm>
        </p:spPr>
        <p:txBody>
          <a:bodyPr/>
          <a:lstStyle/>
          <a:p>
            <a:pPr algn="ctr"/>
            <a:r>
              <a:rPr lang="de-DE"/>
              <a:t/>
            </a:r>
            <a:br>
              <a:rPr lang="de-DE"/>
            </a:br>
            <a:endParaRPr lang="de-DE">
              <a:solidFill>
                <a:srgbClr val="FF0000"/>
              </a:solidFill>
            </a:endParaRPr>
          </a:p>
        </p:txBody>
      </p:sp>
      <p:sp>
        <p:nvSpPr>
          <p:cNvPr id="412675" name="Rectangle 3"/>
          <p:cNvSpPr>
            <a:spLocks noGrp="1" noChangeArrowheads="1"/>
          </p:cNvSpPr>
          <p:nvPr>
            <p:ph type="body" idx="1"/>
          </p:nvPr>
        </p:nvSpPr>
        <p:spPr>
          <a:xfrm>
            <a:off x="611188" y="1196975"/>
            <a:ext cx="7772400" cy="3240137"/>
          </a:xfrm>
        </p:spPr>
        <p:txBody>
          <a:bodyPr/>
          <a:lstStyle/>
          <a:p>
            <a:pPr marL="534988" lvl="1" indent="-355600">
              <a:lnSpc>
                <a:spcPct val="100000"/>
              </a:lnSpc>
              <a:spcBef>
                <a:spcPct val="50000"/>
              </a:spcBef>
            </a:pPr>
            <a:r>
              <a:rPr lang="de-DE" sz="1800" dirty="0" smtClean="0"/>
              <a:t>Aber</a:t>
            </a:r>
            <a:r>
              <a:rPr lang="de-DE" sz="1800" dirty="0"/>
              <a:t>: </a:t>
            </a:r>
            <a:r>
              <a:rPr lang="de-DE" sz="1800" dirty="0" smtClean="0"/>
              <a:t>rein nationale Transporte </a:t>
            </a:r>
            <a:r>
              <a:rPr lang="de-DE" sz="1800" dirty="0" smtClean="0">
                <a:solidFill>
                  <a:srgbClr val="00B050"/>
                </a:solidFill>
              </a:rPr>
              <a:t>innerhalb </a:t>
            </a:r>
            <a:r>
              <a:rPr lang="de-DE" sz="1800" dirty="0">
                <a:solidFill>
                  <a:srgbClr val="00B050"/>
                </a:solidFill>
              </a:rPr>
              <a:t>Deutschlands </a:t>
            </a:r>
            <a:r>
              <a:rPr lang="de-DE" sz="1800" dirty="0" smtClean="0"/>
              <a:t>&gt; 8 bis </a:t>
            </a:r>
            <a:r>
              <a:rPr lang="de-DE" sz="1800" dirty="0"/>
              <a:t>12 Stunden:</a:t>
            </a:r>
          </a:p>
          <a:p>
            <a:pPr marL="534988" lvl="1" indent="-355600">
              <a:lnSpc>
                <a:spcPct val="100000"/>
              </a:lnSpc>
              <a:spcBef>
                <a:spcPct val="50000"/>
              </a:spcBef>
              <a:buFontTx/>
              <a:buChar char="•"/>
            </a:pPr>
            <a:r>
              <a:rPr lang="de-DE" sz="1800" dirty="0"/>
              <a:t>keine Zulassung </a:t>
            </a:r>
            <a:r>
              <a:rPr lang="de-DE" sz="1800" dirty="0" smtClean="0"/>
              <a:t>der Fahrzeuge notwendig</a:t>
            </a:r>
            <a:endParaRPr lang="de-DE" sz="1800" dirty="0"/>
          </a:p>
          <a:p>
            <a:pPr marL="534988" lvl="1" indent="-355600">
              <a:lnSpc>
                <a:spcPct val="100000"/>
              </a:lnSpc>
              <a:spcBef>
                <a:spcPct val="50000"/>
              </a:spcBef>
              <a:buFontTx/>
              <a:buChar char="•"/>
            </a:pPr>
            <a:r>
              <a:rPr lang="de-DE" sz="1800" b="1" dirty="0"/>
              <a:t>Nur Tränke- und Lüftungseinrichtungen</a:t>
            </a:r>
          </a:p>
          <a:p>
            <a:pPr marL="534988" lvl="1" indent="-355600">
              <a:lnSpc>
                <a:spcPct val="100000"/>
              </a:lnSpc>
              <a:spcBef>
                <a:spcPct val="50000"/>
              </a:spcBef>
              <a:buFontTx/>
              <a:buChar char="•"/>
            </a:pPr>
            <a:r>
              <a:rPr lang="de-DE" sz="1800" dirty="0"/>
              <a:t>Keine </a:t>
            </a:r>
            <a:r>
              <a:rPr lang="de-DE" sz="1800" dirty="0" smtClean="0"/>
              <a:t>Temperaturüberwachungssysteme, kein Datenschreiber</a:t>
            </a:r>
            <a:r>
              <a:rPr lang="de-DE" sz="1800" dirty="0"/>
              <a:t>, </a:t>
            </a:r>
            <a:r>
              <a:rPr lang="de-DE" sz="1800" dirty="0" smtClean="0"/>
              <a:t>kein Navigationssystem</a:t>
            </a:r>
            <a:endParaRPr lang="de-DE" sz="1800" dirty="0"/>
          </a:p>
          <a:p>
            <a:pPr marL="534988" lvl="1" indent="-355600">
              <a:lnSpc>
                <a:spcPct val="100000"/>
              </a:lnSpc>
              <a:spcBef>
                <a:spcPct val="50000"/>
              </a:spcBef>
              <a:buFontTx/>
              <a:buChar char="•"/>
            </a:pPr>
            <a:r>
              <a:rPr lang="de-DE" sz="1800" dirty="0"/>
              <a:t>Grundsätzlich: gilt nur für Transport von Zucht- und Nutztieren </a:t>
            </a:r>
            <a:endParaRPr lang="de-DE" sz="1800" dirty="0" smtClean="0"/>
          </a:p>
          <a:p>
            <a:pPr marL="534988" lvl="1" indent="-355600">
              <a:lnSpc>
                <a:spcPct val="100000"/>
              </a:lnSpc>
              <a:spcBef>
                <a:spcPct val="50000"/>
              </a:spcBef>
              <a:buFontTx/>
              <a:buChar char="•"/>
            </a:pPr>
            <a:r>
              <a:rPr lang="de-DE" sz="1800" dirty="0" smtClean="0"/>
              <a:t>Nationale Schlachttiertransporte &gt; </a:t>
            </a:r>
            <a:r>
              <a:rPr lang="de-DE" sz="1800" dirty="0"/>
              <a:t>8 </a:t>
            </a:r>
            <a:r>
              <a:rPr lang="de-DE" sz="1800" dirty="0" smtClean="0"/>
              <a:t>Stunden müssen alle Anforderungen für lange Beförderung erfüllen!</a:t>
            </a:r>
            <a:endParaRPr lang="de-DE" sz="1800" dirty="0"/>
          </a:p>
          <a:p>
            <a:pPr marL="0" indent="0">
              <a:lnSpc>
                <a:spcPct val="100000"/>
              </a:lnSpc>
              <a:spcBef>
                <a:spcPct val="50000"/>
              </a:spcBef>
            </a:pPr>
            <a:endParaRPr lang="de-DE" sz="1800" i="1" dirty="0"/>
          </a:p>
          <a:p>
            <a:pPr marL="0" indent="0">
              <a:lnSpc>
                <a:spcPct val="100000"/>
              </a:lnSpc>
              <a:spcBef>
                <a:spcPct val="50000"/>
              </a:spcBef>
            </a:pPr>
            <a:r>
              <a:rPr lang="de-DE" sz="1100" dirty="0"/>
              <a:t>		</a:t>
            </a:r>
          </a:p>
          <a:p>
            <a:pPr marL="0" indent="0">
              <a:lnSpc>
                <a:spcPct val="100000"/>
              </a:lnSpc>
              <a:spcBef>
                <a:spcPct val="50000"/>
              </a:spcBef>
            </a:pPr>
            <a:r>
              <a:rPr lang="de-DE" sz="1100" dirty="0"/>
              <a:t> </a:t>
            </a:r>
          </a:p>
          <a:p>
            <a:pPr marL="0" indent="0">
              <a:lnSpc>
                <a:spcPct val="100000"/>
              </a:lnSpc>
              <a:spcBef>
                <a:spcPct val="50000"/>
              </a:spcBef>
            </a:pPr>
            <a:endParaRPr lang="de-DE" sz="1100" dirty="0"/>
          </a:p>
        </p:txBody>
      </p:sp>
      <p:sp>
        <p:nvSpPr>
          <p:cNvPr id="412678" name="Rectangle 6"/>
          <p:cNvSpPr>
            <a:spLocks noChangeArrowheads="1"/>
          </p:cNvSpPr>
          <p:nvPr/>
        </p:nvSpPr>
        <p:spPr bwMode="auto">
          <a:xfrm>
            <a:off x="755650" y="260350"/>
            <a:ext cx="48244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b="1">
                <a:solidFill>
                  <a:srgbClr val="FF0000"/>
                </a:solidFill>
              </a:rPr>
              <a:t>Lange Beförderung</a:t>
            </a:r>
            <a:r>
              <a:rPr lang="de-DE" b="1">
                <a:solidFill>
                  <a:srgbClr val="009900"/>
                </a:solidFill>
              </a:rPr>
              <a:t> </a:t>
            </a:r>
            <a:r>
              <a:rPr lang="de-DE" sz="2000" b="1">
                <a:solidFill>
                  <a:srgbClr val="FF0000"/>
                </a:solidFill>
              </a:rPr>
              <a:t>(&gt;8/12 h)</a:t>
            </a:r>
            <a:r>
              <a:rPr lang="de-DE" b="1">
                <a:solidFill>
                  <a:srgbClr val="FF0000"/>
                </a:solidFill>
              </a:rPr>
              <a:t> </a:t>
            </a:r>
            <a:r>
              <a:rPr lang="de-DE"/>
              <a:t> </a:t>
            </a:r>
            <a:r>
              <a:rPr lang="de-DE" b="1">
                <a:solidFill>
                  <a:srgbClr val="009900"/>
                </a:solidFill>
              </a:rPr>
              <a:t>-besondere Bestimmungen</a:t>
            </a:r>
          </a:p>
        </p:txBody>
      </p:sp>
      <p:sp>
        <p:nvSpPr>
          <p:cNvPr id="3" name="Textfeld 2"/>
          <p:cNvSpPr txBox="1"/>
          <p:nvPr/>
        </p:nvSpPr>
        <p:spPr>
          <a:xfrm>
            <a:off x="757340" y="4941168"/>
            <a:ext cx="8244408" cy="923330"/>
          </a:xfrm>
          <a:prstGeom prst="rect">
            <a:avLst/>
          </a:prstGeom>
          <a:noFill/>
        </p:spPr>
        <p:txBody>
          <a:bodyPr wrap="square" rtlCol="0">
            <a:spAutoFit/>
          </a:bodyPr>
          <a:lstStyle/>
          <a:p>
            <a:r>
              <a:rPr lang="de-DE" sz="1800" b="1" dirty="0"/>
              <a:t>Trennwände</a:t>
            </a:r>
          </a:p>
          <a:p>
            <a:pPr>
              <a:buFontTx/>
              <a:buChar char="•"/>
            </a:pPr>
            <a:r>
              <a:rPr lang="de-DE" sz="1800" dirty="0" smtClean="0"/>
              <a:t> müssen </a:t>
            </a:r>
            <a:r>
              <a:rPr lang="de-DE" sz="1800" b="1" dirty="0"/>
              <a:t>beweglich</a:t>
            </a:r>
            <a:r>
              <a:rPr lang="de-DE" sz="1800" dirty="0"/>
              <a:t> sein, der Tierart angepasst werden</a:t>
            </a:r>
          </a:p>
          <a:p>
            <a:pPr>
              <a:buFontTx/>
              <a:buChar char="•"/>
            </a:pPr>
            <a:r>
              <a:rPr lang="de-DE" sz="1800" dirty="0" smtClean="0"/>
              <a:t> Pferde </a:t>
            </a:r>
            <a:r>
              <a:rPr lang="de-DE" sz="1800" dirty="0"/>
              <a:t>sind in </a:t>
            </a:r>
            <a:r>
              <a:rPr lang="de-DE" sz="1800" b="1" dirty="0"/>
              <a:t>Einzelständen</a:t>
            </a:r>
            <a:r>
              <a:rPr lang="de-DE" sz="1800" dirty="0"/>
              <a:t> zu transportieren, außer </a:t>
            </a:r>
            <a:r>
              <a:rPr lang="de-DE" sz="1800" dirty="0" smtClean="0"/>
              <a:t>Stuten mit </a:t>
            </a:r>
            <a:r>
              <a:rPr lang="de-DE" sz="1800" dirty="0"/>
              <a:t>Fohlen</a:t>
            </a:r>
          </a:p>
        </p:txBody>
      </p:sp>
    </p:spTree>
    <p:extLst>
      <p:ext uri="{BB962C8B-B14F-4D97-AF65-F5344CB8AC3E}">
        <p14:creationId xmlns:p14="http://schemas.microsoft.com/office/powerpoint/2010/main" val="2456731956"/>
      </p:ext>
    </p:extLst>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2998" name="Picture 22" descr="Tränken Schafe mit verlängertem Metallstif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3933825"/>
            <a:ext cx="2887663"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7" name="Rectangle 2"/>
          <p:cNvSpPr>
            <a:spLocks noGrp="1" noChangeArrowheads="1"/>
          </p:cNvSpPr>
          <p:nvPr>
            <p:ph type="title"/>
          </p:nvPr>
        </p:nvSpPr>
        <p:spPr>
          <a:xfrm>
            <a:off x="323850" y="332656"/>
            <a:ext cx="7772400" cy="533400"/>
          </a:xfrm>
        </p:spPr>
        <p:txBody>
          <a:bodyPr/>
          <a:lstStyle/>
          <a:p>
            <a:pPr eaLnBrk="1" hangingPunct="1"/>
            <a:r>
              <a:rPr lang="de-DE" altLang="de-DE" sz="2800" dirty="0" smtClean="0"/>
              <a:t>Transportfahrzeuge</a:t>
            </a:r>
          </a:p>
        </p:txBody>
      </p:sp>
      <p:sp>
        <p:nvSpPr>
          <p:cNvPr id="72708" name="Rectangle 3"/>
          <p:cNvSpPr>
            <a:spLocks noGrp="1" noChangeArrowheads="1"/>
          </p:cNvSpPr>
          <p:nvPr>
            <p:ph type="body" idx="1"/>
          </p:nvPr>
        </p:nvSpPr>
        <p:spPr>
          <a:xfrm>
            <a:off x="323850" y="1340768"/>
            <a:ext cx="8712200" cy="4539332"/>
          </a:xfrm>
        </p:spPr>
        <p:txBody>
          <a:bodyPr/>
          <a:lstStyle/>
          <a:p>
            <a:pPr eaLnBrk="1" hangingPunct="1">
              <a:spcBef>
                <a:spcPct val="55000"/>
              </a:spcBef>
            </a:pPr>
            <a:r>
              <a:rPr lang="de-DE" altLang="de-DE" sz="1800" b="1" dirty="0" smtClean="0"/>
              <a:t>Lange Beförderung &gt; 8 h/ (12 h): </a:t>
            </a:r>
            <a:r>
              <a:rPr lang="de-DE" altLang="de-DE" sz="1800" b="1" dirty="0" smtClean="0">
                <a:solidFill>
                  <a:srgbClr val="FF0000"/>
                </a:solidFill>
              </a:rPr>
              <a:t>Notwendige Zulassung des Transportmittels</a:t>
            </a:r>
          </a:p>
          <a:p>
            <a:pPr eaLnBrk="1" hangingPunct="1">
              <a:spcBef>
                <a:spcPct val="55000"/>
              </a:spcBef>
            </a:pPr>
            <a:r>
              <a:rPr lang="de-DE" altLang="de-DE" b="1" dirty="0" smtClean="0"/>
              <a:t>Helles Dach, </a:t>
            </a:r>
            <a:br>
              <a:rPr lang="de-DE" altLang="de-DE" b="1" dirty="0" smtClean="0"/>
            </a:br>
            <a:r>
              <a:rPr lang="de-DE" altLang="de-DE" dirty="0" smtClean="0"/>
              <a:t>ausreichend isoliert</a:t>
            </a:r>
          </a:p>
          <a:p>
            <a:pPr eaLnBrk="1" hangingPunct="1">
              <a:spcBef>
                <a:spcPct val="55000"/>
              </a:spcBef>
            </a:pPr>
            <a:r>
              <a:rPr lang="de-DE" altLang="de-DE" b="1" dirty="0" smtClean="0"/>
              <a:t>Geeignete Einstreu, </a:t>
            </a:r>
          </a:p>
          <a:p>
            <a:pPr eaLnBrk="1" hangingPunct="1">
              <a:spcBef>
                <a:spcPct val="55000"/>
              </a:spcBef>
            </a:pPr>
            <a:r>
              <a:rPr lang="de-DE" altLang="de-DE" dirty="0" smtClean="0"/>
              <a:t>	Exkremente müssen ausreichend absorbiert werden</a:t>
            </a:r>
          </a:p>
          <a:p>
            <a:pPr eaLnBrk="1" hangingPunct="1">
              <a:spcBef>
                <a:spcPct val="55000"/>
              </a:spcBef>
            </a:pPr>
            <a:r>
              <a:rPr lang="de-DE" altLang="de-DE" b="1" dirty="0" smtClean="0"/>
              <a:t>Futter</a:t>
            </a:r>
            <a:r>
              <a:rPr lang="de-DE" altLang="de-DE" dirty="0" smtClean="0"/>
              <a:t> </a:t>
            </a:r>
            <a:br>
              <a:rPr lang="de-DE" altLang="de-DE" dirty="0" smtClean="0"/>
            </a:br>
            <a:r>
              <a:rPr lang="de-DE" altLang="de-DE" dirty="0" smtClean="0"/>
              <a:t>ausreichendes und geeignetes Futter für die Dauer der Beförderung</a:t>
            </a:r>
          </a:p>
          <a:p>
            <a:pPr eaLnBrk="1" hangingPunct="1">
              <a:spcBef>
                <a:spcPct val="55000"/>
              </a:spcBef>
            </a:pPr>
            <a:r>
              <a:rPr lang="de-DE" altLang="de-DE" b="1" dirty="0" smtClean="0"/>
              <a:t>Geeignete </a:t>
            </a:r>
            <a:r>
              <a:rPr lang="de-DE" altLang="de-DE" b="1" dirty="0" err="1" smtClean="0"/>
              <a:t>Tränkesysteme</a:t>
            </a:r>
            <a:endParaRPr lang="de-DE" altLang="de-DE" b="1" dirty="0" smtClean="0"/>
          </a:p>
          <a:p>
            <a:pPr eaLnBrk="1" hangingPunct="1">
              <a:spcBef>
                <a:spcPct val="55000"/>
              </a:spcBef>
            </a:pPr>
            <a:r>
              <a:rPr lang="de-DE" altLang="de-DE" dirty="0" smtClean="0"/>
              <a:t>	stets voll funktionsfähig, für </a:t>
            </a:r>
            <a:r>
              <a:rPr lang="de-DE" altLang="de-DE" b="1" dirty="0" smtClean="0"/>
              <a:t>alle</a:t>
            </a:r>
            <a:r>
              <a:rPr lang="de-DE" altLang="de-DE" dirty="0" smtClean="0"/>
              <a:t> Tiere zugänglich</a:t>
            </a:r>
          </a:p>
          <a:p>
            <a:pPr eaLnBrk="1" hangingPunct="1">
              <a:spcBef>
                <a:spcPct val="55000"/>
              </a:spcBef>
            </a:pPr>
            <a:r>
              <a:rPr lang="de-DE" altLang="de-DE" b="1" dirty="0" smtClean="0"/>
              <a:t>Wasservorratssystem </a:t>
            </a:r>
            <a:r>
              <a:rPr lang="de-DE" altLang="de-DE" dirty="0" smtClean="0"/>
              <a:t>(mind. 1,5 % der Höchstlast)</a:t>
            </a:r>
          </a:p>
          <a:p>
            <a:pPr eaLnBrk="1" hangingPunct="1">
              <a:spcBef>
                <a:spcPct val="55000"/>
              </a:spcBef>
            </a:pPr>
            <a:r>
              <a:rPr lang="de-DE" altLang="de-DE" dirty="0" smtClean="0"/>
              <a:t>	Jederzeit nachfüllbar	</a:t>
            </a:r>
          </a:p>
          <a:p>
            <a:pPr eaLnBrk="1" hangingPunct="1">
              <a:spcBef>
                <a:spcPct val="55000"/>
              </a:spcBef>
            </a:pPr>
            <a:r>
              <a:rPr lang="de-DE" altLang="de-DE" dirty="0" smtClean="0"/>
              <a:t>	Möglichkeit zum Leeren und Reinigen</a:t>
            </a:r>
          </a:p>
          <a:p>
            <a:pPr eaLnBrk="1" hangingPunct="1">
              <a:spcBef>
                <a:spcPct val="55000"/>
              </a:spcBef>
            </a:pPr>
            <a:r>
              <a:rPr lang="de-DE" altLang="de-DE" dirty="0" smtClean="0"/>
              <a:t>	</a:t>
            </a:r>
            <a:r>
              <a:rPr lang="de-DE" altLang="de-DE" dirty="0" err="1" smtClean="0"/>
              <a:t>Wasserstandsanzeige</a:t>
            </a:r>
            <a:endParaRPr lang="de-DE" altLang="de-DE" dirty="0" smtClean="0"/>
          </a:p>
          <a:p>
            <a:pPr eaLnBrk="1" hangingPunct="1">
              <a:spcBef>
                <a:spcPct val="55000"/>
              </a:spcBef>
            </a:pPr>
            <a:endParaRPr lang="de-DE" altLang="de-DE" dirty="0" smtClean="0"/>
          </a:p>
        </p:txBody>
      </p:sp>
    </p:spTree>
    <p:extLst>
      <p:ext uri="{BB962C8B-B14F-4D97-AF65-F5344CB8AC3E}">
        <p14:creationId xmlns:p14="http://schemas.microsoft.com/office/powerpoint/2010/main" val="4104175239"/>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82998"/>
                                        </p:tgtEl>
                                        <p:attrNameLst>
                                          <p:attrName>style.visibility</p:attrName>
                                        </p:attrNameLst>
                                      </p:cBhvr>
                                      <p:to>
                                        <p:strVal val="visible"/>
                                      </p:to>
                                    </p:set>
                                    <p:animEffect transition="in" filter="fade">
                                      <p:cBhvr>
                                        <p:cTn id="7" dur="2000"/>
                                        <p:tgtEl>
                                          <p:spTgt spid="382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5800" y="404664"/>
            <a:ext cx="7772400" cy="533400"/>
          </a:xfrm>
        </p:spPr>
        <p:txBody>
          <a:bodyPr/>
          <a:lstStyle/>
          <a:p>
            <a:pPr eaLnBrk="1" hangingPunct="1"/>
            <a:r>
              <a:rPr lang="de-DE" altLang="de-DE" sz="2400" dirty="0" smtClean="0"/>
              <a:t>Transportfahrzeuge</a:t>
            </a:r>
            <a:br>
              <a:rPr lang="de-DE" altLang="de-DE" sz="2400" dirty="0" smtClean="0"/>
            </a:br>
            <a:r>
              <a:rPr lang="de-DE" altLang="de-DE" sz="2400" dirty="0" smtClean="0"/>
              <a:t> </a:t>
            </a:r>
            <a:r>
              <a:rPr lang="de-DE" altLang="de-DE" sz="2100" b="0" dirty="0" smtClean="0"/>
              <a:t>Lange Beförderung </a:t>
            </a:r>
            <a:r>
              <a:rPr lang="de-DE" altLang="de-DE" sz="2100" dirty="0" smtClean="0"/>
              <a:t>&gt; 8h/ (12 h)</a:t>
            </a:r>
          </a:p>
        </p:txBody>
      </p:sp>
      <p:sp>
        <p:nvSpPr>
          <p:cNvPr id="80899" name="Rectangle 3"/>
          <p:cNvSpPr>
            <a:spLocks noGrp="1" noChangeArrowheads="1"/>
          </p:cNvSpPr>
          <p:nvPr>
            <p:ph type="body" idx="1"/>
          </p:nvPr>
        </p:nvSpPr>
        <p:spPr>
          <a:xfrm>
            <a:off x="685800" y="1124744"/>
            <a:ext cx="8278688" cy="5472608"/>
          </a:xfrm>
        </p:spPr>
        <p:txBody>
          <a:bodyPr/>
          <a:lstStyle/>
          <a:p>
            <a:pPr marL="0" indent="0" eaLnBrk="1" hangingPunct="1"/>
            <a:r>
              <a:rPr lang="de-DE" altLang="de-DE" sz="1800" b="1" dirty="0" smtClean="0"/>
              <a:t>Trennwände</a:t>
            </a:r>
          </a:p>
          <a:p>
            <a:pPr eaLnBrk="1" hangingPunct="1">
              <a:buFont typeface="Wingdings" panose="05000000000000000000" pitchFamily="2" charset="2"/>
              <a:buChar char="§"/>
            </a:pPr>
            <a:r>
              <a:rPr lang="de-DE" altLang="de-DE" sz="1800" dirty="0" smtClean="0"/>
              <a:t>Müssen beweglich sein, der Tierart angepasst werden</a:t>
            </a:r>
          </a:p>
          <a:p>
            <a:pPr eaLnBrk="1" hangingPunct="1">
              <a:buFont typeface="Wingdings" panose="05000000000000000000" pitchFamily="2" charset="2"/>
              <a:buChar char="§"/>
            </a:pPr>
            <a:r>
              <a:rPr lang="de-DE" altLang="de-DE" sz="1800" dirty="0" err="1" smtClean="0"/>
              <a:t>Equiden</a:t>
            </a:r>
            <a:r>
              <a:rPr lang="de-DE" altLang="de-DE" sz="1800" dirty="0" smtClean="0"/>
              <a:t> sind in Einzelständen zu transportieren, außer Stuten mit Fohlen</a:t>
            </a:r>
          </a:p>
          <a:p>
            <a:pPr eaLnBrk="1" hangingPunct="1">
              <a:buFont typeface="Wingdings" panose="05000000000000000000" pitchFamily="2" charset="2"/>
              <a:buChar char="§"/>
            </a:pPr>
            <a:endParaRPr lang="de-DE" altLang="de-DE" sz="1800" dirty="0" smtClean="0"/>
          </a:p>
          <a:p>
            <a:pPr marL="0" indent="0" eaLnBrk="1" hangingPunct="1"/>
            <a:r>
              <a:rPr lang="de-DE" altLang="de-DE" sz="1800" b="1" dirty="0" smtClean="0"/>
              <a:t>Belüftung</a:t>
            </a:r>
          </a:p>
          <a:p>
            <a:pPr eaLnBrk="1" hangingPunct="1">
              <a:buFont typeface="Wingdings" panose="05000000000000000000" pitchFamily="2" charset="2"/>
              <a:buChar char="§"/>
            </a:pPr>
            <a:r>
              <a:rPr lang="de-DE" altLang="de-DE" sz="1800" dirty="0" smtClean="0"/>
              <a:t>Temperatur zw. 5 °C und 30 °C gefordert (Toleranz von +/- 5 °C)</a:t>
            </a:r>
          </a:p>
          <a:p>
            <a:pPr eaLnBrk="1" hangingPunct="1">
              <a:buFont typeface="Wingdings" panose="05000000000000000000" pitchFamily="2" charset="2"/>
              <a:buChar char="§"/>
            </a:pPr>
            <a:r>
              <a:rPr lang="de-DE" altLang="de-DE" sz="1800" dirty="0" smtClean="0"/>
              <a:t>Gleichmäßige Luftzirkulation	</a:t>
            </a:r>
          </a:p>
          <a:p>
            <a:pPr marL="0" indent="0" eaLnBrk="1" hangingPunct="1"/>
            <a:r>
              <a:rPr lang="de-DE" altLang="de-DE" sz="1800" b="1" dirty="0" smtClean="0"/>
              <a:t>Temperaturüberwachungssystem</a:t>
            </a:r>
          </a:p>
          <a:p>
            <a:pPr eaLnBrk="1" hangingPunct="1">
              <a:buFont typeface="Wingdings" panose="05000000000000000000" pitchFamily="2" charset="2"/>
              <a:buChar char="§"/>
            </a:pPr>
            <a:r>
              <a:rPr lang="de-DE" altLang="de-DE" sz="1800" dirty="0" smtClean="0"/>
              <a:t>mit Datenschreiber und Warnsystem</a:t>
            </a:r>
          </a:p>
          <a:p>
            <a:pPr eaLnBrk="1" hangingPunct="1">
              <a:buFont typeface="Wingdings" panose="05000000000000000000" pitchFamily="2" charset="2"/>
              <a:buChar char="§"/>
            </a:pPr>
            <a:endParaRPr lang="de-DE" altLang="de-DE" sz="1800" dirty="0" smtClean="0"/>
          </a:p>
          <a:p>
            <a:pPr marL="0" indent="0" eaLnBrk="1" hangingPunct="1">
              <a:lnSpc>
                <a:spcPct val="100000"/>
              </a:lnSpc>
              <a:spcBef>
                <a:spcPts val="0"/>
              </a:spcBef>
            </a:pPr>
            <a:r>
              <a:rPr lang="de-DE" altLang="de-DE" sz="1800" b="1" dirty="0" smtClean="0"/>
              <a:t>Satellitengestütztes Navigationssystem </a:t>
            </a:r>
            <a:r>
              <a:rPr lang="de-DE" altLang="de-DE" sz="1800" dirty="0" smtClean="0"/>
              <a:t>(nicht für registrierte Pferde)</a:t>
            </a:r>
          </a:p>
          <a:p>
            <a:pPr marL="0" indent="0" eaLnBrk="1" hangingPunct="1">
              <a:lnSpc>
                <a:spcPct val="100000"/>
              </a:lnSpc>
              <a:spcBef>
                <a:spcPts val="0"/>
              </a:spcBef>
            </a:pPr>
            <a:endParaRPr lang="de-DE" altLang="de-DE" sz="1800" dirty="0" smtClean="0"/>
          </a:p>
          <a:p>
            <a:pPr marL="0" indent="0">
              <a:lnSpc>
                <a:spcPct val="100000"/>
              </a:lnSpc>
              <a:spcBef>
                <a:spcPts val="0"/>
              </a:spcBef>
            </a:pPr>
            <a:r>
              <a:rPr lang="de-DE" sz="1800" b="1" dirty="0"/>
              <a:t>Fahrtenbuch- </a:t>
            </a:r>
            <a:r>
              <a:rPr lang="de-DE" sz="1800" b="1" dirty="0" smtClean="0"/>
              <a:t>(</a:t>
            </a:r>
            <a:r>
              <a:rPr lang="de-DE" sz="1800" dirty="0" smtClean="0"/>
              <a:t>nicht </a:t>
            </a:r>
            <a:r>
              <a:rPr lang="de-DE" sz="1800" dirty="0"/>
              <a:t>für registrierte </a:t>
            </a:r>
            <a:r>
              <a:rPr lang="de-DE" sz="1800" dirty="0" smtClean="0"/>
              <a:t>Pferde)</a:t>
            </a:r>
            <a:endParaRPr lang="de-DE" sz="1800" dirty="0"/>
          </a:p>
          <a:p>
            <a:pPr>
              <a:lnSpc>
                <a:spcPct val="100000"/>
              </a:lnSpc>
              <a:spcBef>
                <a:spcPts val="0"/>
              </a:spcBef>
              <a:buFont typeface="Wingdings" panose="05000000000000000000" pitchFamily="2" charset="2"/>
              <a:buChar char="§"/>
            </a:pPr>
            <a:endParaRPr lang="de-DE" sz="1800" dirty="0"/>
          </a:p>
          <a:p>
            <a:pPr marL="0" indent="0">
              <a:lnSpc>
                <a:spcPct val="100000"/>
              </a:lnSpc>
              <a:spcBef>
                <a:spcPts val="0"/>
              </a:spcBef>
            </a:pPr>
            <a:r>
              <a:rPr lang="de-DE" sz="1800" b="1" dirty="0"/>
              <a:t>Notfallpläne</a:t>
            </a:r>
          </a:p>
          <a:p>
            <a:pPr>
              <a:lnSpc>
                <a:spcPct val="100000"/>
              </a:lnSpc>
              <a:spcBef>
                <a:spcPts val="0"/>
              </a:spcBef>
              <a:buFont typeface="Wingdings" panose="05000000000000000000" pitchFamily="2" charset="2"/>
              <a:buChar char="§"/>
            </a:pPr>
            <a:endParaRPr lang="de-DE" sz="1800" dirty="0"/>
          </a:p>
          <a:p>
            <a:pPr marL="0" indent="0">
              <a:lnSpc>
                <a:spcPct val="100000"/>
              </a:lnSpc>
              <a:spcBef>
                <a:spcPts val="0"/>
              </a:spcBef>
            </a:pPr>
            <a:r>
              <a:rPr lang="de-DE" sz="1800" b="1" dirty="0"/>
              <a:t>Möglichkeiten zum </a:t>
            </a:r>
            <a:r>
              <a:rPr lang="de-DE" sz="1800" b="1" dirty="0" err="1"/>
              <a:t>Nottöten</a:t>
            </a:r>
            <a:endParaRPr lang="de-DE" sz="1800" b="1" dirty="0"/>
          </a:p>
          <a:p>
            <a:pPr eaLnBrk="1" hangingPunct="1">
              <a:buFont typeface="Wingdings" panose="05000000000000000000" pitchFamily="2" charset="2"/>
              <a:buChar char="§"/>
            </a:pPr>
            <a:endParaRPr lang="de-DE" altLang="de-DE" sz="1800" b="1" dirty="0" smtClean="0"/>
          </a:p>
          <a:p>
            <a:pPr eaLnBrk="1" hangingPunct="1"/>
            <a:endParaRPr lang="de-DE" altLang="de-DE" sz="1800" dirty="0" smtClean="0"/>
          </a:p>
          <a:p>
            <a:pPr eaLnBrk="1" hangingPunct="1"/>
            <a:endParaRPr lang="de-DE" altLang="de-DE" dirty="0" smtClean="0"/>
          </a:p>
        </p:txBody>
      </p:sp>
    </p:spTree>
    <p:extLst>
      <p:ext uri="{BB962C8B-B14F-4D97-AF65-F5344CB8AC3E}">
        <p14:creationId xmlns:p14="http://schemas.microsoft.com/office/powerpoint/2010/main" val="940154688"/>
      </p:ext>
    </p:extLst>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83568" y="476672"/>
            <a:ext cx="7772400" cy="533400"/>
          </a:xfrm>
        </p:spPr>
        <p:txBody>
          <a:bodyPr/>
          <a:lstStyle/>
          <a:p>
            <a:pPr eaLnBrk="1" hangingPunct="1"/>
            <a:r>
              <a:rPr lang="de-DE" altLang="de-DE" dirty="0" smtClean="0"/>
              <a:t>Transportpraxis - Verladen</a:t>
            </a:r>
          </a:p>
        </p:txBody>
      </p:sp>
      <p:sp>
        <p:nvSpPr>
          <p:cNvPr id="82947" name="Rectangle 3"/>
          <p:cNvSpPr>
            <a:spLocks noGrp="1" noChangeArrowheads="1"/>
          </p:cNvSpPr>
          <p:nvPr>
            <p:ph type="body" idx="1"/>
          </p:nvPr>
        </p:nvSpPr>
        <p:spPr>
          <a:xfrm>
            <a:off x="539552" y="1132860"/>
            <a:ext cx="5092419" cy="4997352"/>
          </a:xfrm>
          <a:solidFill>
            <a:schemeClr val="accent1"/>
          </a:solidFill>
          <a:ln w="9525"/>
        </p:spPr>
        <p:txBody>
          <a:bodyPr/>
          <a:lstStyle/>
          <a:p>
            <a:pPr eaLnBrk="1" hangingPunct="1"/>
            <a:r>
              <a:rPr lang="de-DE" altLang="de-DE" dirty="0" smtClean="0"/>
              <a:t>(Dauert die </a:t>
            </a:r>
            <a:r>
              <a:rPr lang="de-DE" altLang="de-DE" b="1" dirty="0" smtClean="0"/>
              <a:t>Verladung länger als 4 Stunden</a:t>
            </a:r>
            <a:r>
              <a:rPr lang="de-DE" altLang="de-DE" dirty="0" smtClean="0"/>
              <a:t>, müssen geeignete Anlagen vorhanden sein, die es gestatten, die Tiere ohne Anbindung außerhalb des Transportmittels zu halten, zu füttern und zu tränken. </a:t>
            </a:r>
          </a:p>
          <a:p>
            <a:pPr eaLnBrk="1" hangingPunct="1"/>
            <a:r>
              <a:rPr lang="de-DE" altLang="de-DE" dirty="0" smtClean="0"/>
              <a:t>Diese müssen tierärztlich überwacht sein. )</a:t>
            </a:r>
          </a:p>
          <a:p>
            <a:pPr eaLnBrk="1" hangingPunct="1"/>
            <a:r>
              <a:rPr lang="de-DE" altLang="de-DE" dirty="0" smtClean="0"/>
              <a:t>Das Wohlbefinden der Tiere darf nicht beeinträchtigt werden.</a:t>
            </a:r>
            <a:endParaRPr lang="de-DE" altLang="de-DE" b="1" dirty="0" smtClean="0"/>
          </a:p>
          <a:p>
            <a:pPr eaLnBrk="1" hangingPunct="1"/>
            <a:r>
              <a:rPr lang="de-DE" altLang="de-DE" b="1" dirty="0" smtClean="0"/>
              <a:t>Anlagen zum Verladen</a:t>
            </a:r>
            <a:r>
              <a:rPr lang="de-DE" altLang="de-DE" dirty="0" smtClean="0"/>
              <a:t> müssen:</a:t>
            </a:r>
          </a:p>
          <a:p>
            <a:pPr eaLnBrk="1" hangingPunct="1">
              <a:buFontTx/>
              <a:buChar char="•"/>
            </a:pPr>
            <a:r>
              <a:rPr lang="de-DE" altLang="de-DE" dirty="0" smtClean="0"/>
              <a:t>so gebaut sein, dass Erregung, Leiden, Verletzungen und </a:t>
            </a:r>
          </a:p>
          <a:p>
            <a:pPr eaLnBrk="1" hangingPunct="1"/>
            <a:r>
              <a:rPr lang="de-DE" altLang="de-DE" dirty="0" smtClean="0"/>
              <a:t>	Stress während der Tierbewegungen vermieden werden</a:t>
            </a:r>
          </a:p>
          <a:p>
            <a:pPr eaLnBrk="1" hangingPunct="1">
              <a:buFontTx/>
              <a:buChar char="•"/>
            </a:pPr>
            <a:r>
              <a:rPr lang="de-DE" altLang="de-DE" dirty="0" smtClean="0"/>
              <a:t>rutschfeste und trittsichere Bodenflächen haben </a:t>
            </a:r>
          </a:p>
          <a:p>
            <a:pPr eaLnBrk="1" hangingPunct="1">
              <a:buFontTx/>
              <a:buChar char="•"/>
            </a:pPr>
            <a:r>
              <a:rPr lang="de-DE" altLang="de-DE" dirty="0" smtClean="0"/>
              <a:t>Schutzgeländer gegen seitliches Entweichen haben</a:t>
            </a:r>
          </a:p>
          <a:p>
            <a:pPr>
              <a:buFontTx/>
              <a:buChar char="•"/>
            </a:pPr>
            <a:r>
              <a:rPr lang="de-DE" altLang="de-DE" dirty="0" smtClean="0"/>
              <a:t>angemessen beleuchtet sein</a:t>
            </a:r>
            <a:r>
              <a:rPr lang="de-DE" sz="1600" dirty="0"/>
              <a:t>(</a:t>
            </a:r>
            <a:r>
              <a:rPr lang="de-DE" sz="1600" dirty="0" err="1"/>
              <a:t>blend</a:t>
            </a:r>
            <a:r>
              <a:rPr lang="de-DE" sz="1600" dirty="0"/>
              <a:t>-/schattenfrei)</a:t>
            </a:r>
          </a:p>
          <a:p>
            <a:pPr eaLnBrk="1" hangingPunct="1">
              <a:buFontTx/>
              <a:buChar char="•"/>
            </a:pPr>
            <a:r>
              <a:rPr lang="de-DE" altLang="de-DE" dirty="0" smtClean="0"/>
              <a:t>mit geeigneten Rampenanlagen versehen sein </a:t>
            </a:r>
          </a:p>
        </p:txBody>
      </p:sp>
      <p:sp>
        <p:nvSpPr>
          <p:cNvPr id="2" name="Textfeld 1"/>
          <p:cNvSpPr txBox="1"/>
          <p:nvPr/>
        </p:nvSpPr>
        <p:spPr>
          <a:xfrm>
            <a:off x="5868144" y="1132860"/>
            <a:ext cx="3168352" cy="4770537"/>
          </a:xfrm>
          <a:prstGeom prst="rect">
            <a:avLst/>
          </a:prstGeom>
          <a:solidFill>
            <a:schemeClr val="accent1"/>
          </a:solidFill>
        </p:spPr>
        <p:txBody>
          <a:bodyPr wrap="square" rtlCol="0">
            <a:spAutoFit/>
          </a:bodyPr>
          <a:lstStyle/>
          <a:p>
            <a:pPr eaLnBrk="1" hangingPunct="1"/>
            <a:r>
              <a:rPr lang="de-DE" altLang="de-DE" sz="1600" b="1" u="sng" dirty="0" smtClean="0"/>
              <a:t>Rampenanlagen:</a:t>
            </a:r>
          </a:p>
          <a:p>
            <a:pPr eaLnBrk="1" hangingPunct="1"/>
            <a:r>
              <a:rPr lang="de-DE" altLang="de-DE" sz="1600" dirty="0" smtClean="0"/>
              <a:t>Neigung </a:t>
            </a:r>
            <a:r>
              <a:rPr lang="de-DE" altLang="de-DE" sz="1600" dirty="0"/>
              <a:t>maximal:</a:t>
            </a:r>
          </a:p>
          <a:p>
            <a:pPr eaLnBrk="1" hangingPunct="1">
              <a:buFontTx/>
              <a:buChar char="•"/>
            </a:pPr>
            <a:r>
              <a:rPr lang="de-DE" altLang="de-DE" sz="1600" dirty="0" smtClean="0"/>
              <a:t> 20 </a:t>
            </a:r>
            <a:r>
              <a:rPr lang="de-DE" altLang="de-DE" sz="1600" dirty="0"/>
              <a:t>° bei Schweinen, Kälbern und Pferden</a:t>
            </a:r>
          </a:p>
          <a:p>
            <a:pPr eaLnBrk="1" hangingPunct="1">
              <a:buFontTx/>
              <a:buChar char="•"/>
            </a:pPr>
            <a:r>
              <a:rPr lang="de-DE" altLang="de-DE" sz="1600" dirty="0" smtClean="0"/>
              <a:t> 26 </a:t>
            </a:r>
            <a:r>
              <a:rPr lang="de-DE" altLang="de-DE" sz="1600" dirty="0"/>
              <a:t>° bei Schafen und erwachsenen Rindern</a:t>
            </a:r>
          </a:p>
          <a:p>
            <a:pPr eaLnBrk="1" hangingPunct="1">
              <a:buFontTx/>
              <a:buChar char="•"/>
            </a:pPr>
            <a:endParaRPr lang="de-DE" altLang="de-DE" sz="1600" dirty="0"/>
          </a:p>
          <a:p>
            <a:pPr eaLnBrk="1" hangingPunct="1"/>
            <a:r>
              <a:rPr lang="de-DE" altLang="de-DE" sz="1600" dirty="0"/>
              <a:t>Bei einem Gefälle </a:t>
            </a:r>
          </a:p>
          <a:p>
            <a:pPr eaLnBrk="1" hangingPunct="1">
              <a:buFontTx/>
              <a:buChar char="•"/>
            </a:pPr>
            <a:r>
              <a:rPr lang="de-DE" altLang="de-DE" sz="1600" dirty="0" smtClean="0"/>
              <a:t> über </a:t>
            </a:r>
            <a:r>
              <a:rPr lang="de-DE" altLang="de-DE" sz="1600" dirty="0"/>
              <a:t>10 ° Vorrichtungen, wie z.B. Querlatten verwenden, die es den </a:t>
            </a:r>
            <a:r>
              <a:rPr lang="de-DE" altLang="de-DE" sz="1600" dirty="0" smtClean="0"/>
              <a:t>Tieren ermöglicht</a:t>
            </a:r>
            <a:r>
              <a:rPr lang="de-DE" altLang="de-DE" sz="1600" dirty="0"/>
              <a:t>, risikofrei und ohne Mühen hinauf- oder hinab zusteigen</a:t>
            </a:r>
          </a:p>
          <a:p>
            <a:pPr eaLnBrk="1" hangingPunct="1"/>
            <a:endParaRPr lang="de-DE" altLang="de-DE" sz="1600" dirty="0"/>
          </a:p>
          <a:p>
            <a:pPr eaLnBrk="1" hangingPunct="1"/>
            <a:r>
              <a:rPr lang="de-DE" altLang="de-DE" sz="1600" dirty="0"/>
              <a:t>Hebebühnen und obere Laufflächen mit Geländer sichern, damit keine Tiere </a:t>
            </a:r>
          </a:p>
          <a:p>
            <a:pPr eaLnBrk="1" hangingPunct="1"/>
            <a:r>
              <a:rPr lang="de-DE" altLang="de-DE" sz="1600" dirty="0"/>
              <a:t>herausfallen oder entweichen können</a:t>
            </a:r>
          </a:p>
        </p:txBody>
      </p:sp>
    </p:spTree>
    <p:extLst>
      <p:ext uri="{BB962C8B-B14F-4D97-AF65-F5344CB8AC3E}">
        <p14:creationId xmlns:p14="http://schemas.microsoft.com/office/powerpoint/2010/main" val="3417918673"/>
      </p:ext>
    </p:extLst>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69270" y="332656"/>
            <a:ext cx="7772400" cy="533400"/>
          </a:xfrm>
        </p:spPr>
        <p:txBody>
          <a:bodyPr/>
          <a:lstStyle/>
          <a:p>
            <a:pPr eaLnBrk="1" hangingPunct="1"/>
            <a:r>
              <a:rPr lang="de-DE" altLang="de-DE" smtClean="0"/>
              <a:t>Umgang mit Tieren</a:t>
            </a:r>
          </a:p>
        </p:txBody>
      </p:sp>
      <p:sp>
        <p:nvSpPr>
          <p:cNvPr id="9219" name="Rectangle 3"/>
          <p:cNvSpPr>
            <a:spLocks noGrp="1" noChangeArrowheads="1"/>
          </p:cNvSpPr>
          <p:nvPr>
            <p:ph type="body" idx="1"/>
          </p:nvPr>
        </p:nvSpPr>
        <p:spPr>
          <a:xfrm>
            <a:off x="669270" y="1196752"/>
            <a:ext cx="7772400" cy="4680520"/>
          </a:xfrm>
        </p:spPr>
        <p:txBody>
          <a:bodyPr/>
          <a:lstStyle/>
          <a:p>
            <a:pPr eaLnBrk="1" hangingPunct="1">
              <a:lnSpc>
                <a:spcPct val="100000"/>
              </a:lnSpc>
              <a:spcBef>
                <a:spcPct val="50000"/>
              </a:spcBef>
            </a:pPr>
            <a:r>
              <a:rPr lang="de-DE" altLang="de-DE" sz="1800" b="1" dirty="0" smtClean="0"/>
              <a:t>Es ist verboten:</a:t>
            </a:r>
            <a:endParaRPr lang="de-DE" altLang="de-DE" sz="1800" dirty="0" smtClean="0"/>
          </a:p>
          <a:p>
            <a:pPr eaLnBrk="1" hangingPunct="1">
              <a:lnSpc>
                <a:spcPct val="100000"/>
              </a:lnSpc>
              <a:spcBef>
                <a:spcPct val="50000"/>
              </a:spcBef>
              <a:buFontTx/>
              <a:buChar char="•"/>
            </a:pPr>
            <a:r>
              <a:rPr lang="de-DE" altLang="de-DE" sz="1800" dirty="0" smtClean="0"/>
              <a:t>Tiere zu schlagen oder zu treten</a:t>
            </a:r>
          </a:p>
          <a:p>
            <a:pPr eaLnBrk="1" hangingPunct="1">
              <a:lnSpc>
                <a:spcPct val="100000"/>
              </a:lnSpc>
              <a:spcBef>
                <a:spcPct val="50000"/>
              </a:spcBef>
              <a:buFontTx/>
              <a:buChar char="•"/>
            </a:pPr>
            <a:r>
              <a:rPr lang="de-DE" altLang="de-DE" sz="1800" dirty="0" smtClean="0"/>
              <a:t>Druckausübung auf empfindliche Körperteile</a:t>
            </a:r>
          </a:p>
          <a:p>
            <a:pPr eaLnBrk="1" hangingPunct="1">
              <a:lnSpc>
                <a:spcPct val="100000"/>
              </a:lnSpc>
              <a:spcBef>
                <a:spcPct val="50000"/>
              </a:spcBef>
              <a:buFontTx/>
              <a:buChar char="•"/>
            </a:pPr>
            <a:r>
              <a:rPr lang="de-DE" altLang="de-DE" sz="1800" dirty="0" smtClean="0"/>
              <a:t>Tiere mechanisch hoch zu winden</a:t>
            </a:r>
          </a:p>
          <a:p>
            <a:pPr eaLnBrk="1" hangingPunct="1">
              <a:lnSpc>
                <a:spcPct val="100000"/>
              </a:lnSpc>
              <a:spcBef>
                <a:spcPct val="50000"/>
              </a:spcBef>
              <a:buFontTx/>
              <a:buChar char="•"/>
            </a:pPr>
            <a:r>
              <a:rPr lang="de-DE" altLang="de-DE" sz="1800" dirty="0" smtClean="0"/>
              <a:t>an Kopf, Ohren, Hörnern, Beinen, Schwanz oder Fell zu ziehen</a:t>
            </a:r>
          </a:p>
          <a:p>
            <a:pPr eaLnBrk="1" hangingPunct="1">
              <a:lnSpc>
                <a:spcPct val="100000"/>
              </a:lnSpc>
              <a:spcBef>
                <a:spcPct val="50000"/>
              </a:spcBef>
              <a:buFontTx/>
              <a:buChar char="•"/>
            </a:pPr>
            <a:r>
              <a:rPr lang="de-DE" altLang="de-DE" sz="1800" dirty="0" smtClean="0"/>
              <a:t>Treibhilfen mit spitzen Enden zu verwenden</a:t>
            </a:r>
          </a:p>
          <a:p>
            <a:pPr eaLnBrk="1" hangingPunct="1">
              <a:lnSpc>
                <a:spcPct val="100000"/>
              </a:lnSpc>
              <a:spcBef>
                <a:spcPct val="50000"/>
              </a:spcBef>
              <a:buFontTx/>
              <a:buChar char="•"/>
            </a:pPr>
            <a:r>
              <a:rPr lang="de-DE" altLang="de-DE" sz="1800" dirty="0" smtClean="0"/>
              <a:t>Vorsätzliches Behindern des Treibweges</a:t>
            </a:r>
          </a:p>
          <a:p>
            <a:pPr eaLnBrk="1" hangingPunct="1">
              <a:lnSpc>
                <a:spcPct val="100000"/>
              </a:lnSpc>
            </a:pPr>
            <a:r>
              <a:rPr lang="de-DE" altLang="de-DE" sz="1800" b="1" dirty="0" smtClean="0"/>
              <a:t>Elektrotreiber</a:t>
            </a:r>
            <a:r>
              <a:rPr lang="de-DE" altLang="de-DE" sz="1800" b="1" dirty="0"/>
              <a:t>:</a:t>
            </a:r>
            <a:r>
              <a:rPr lang="de-DE" altLang="de-DE" sz="1800" dirty="0"/>
              <a:t> </a:t>
            </a:r>
            <a:r>
              <a:rPr lang="de-DE" altLang="de-DE" sz="1800" dirty="0" smtClean="0"/>
              <a:t>Grundsätzlich </a:t>
            </a:r>
            <a:r>
              <a:rPr lang="de-DE" altLang="de-DE" sz="1800" dirty="0"/>
              <a:t>ist der </a:t>
            </a:r>
            <a:r>
              <a:rPr lang="de-DE" altLang="de-DE" sz="1800" b="1" dirty="0"/>
              <a:t>Einsatz zu vermeiden</a:t>
            </a:r>
            <a:r>
              <a:rPr lang="de-DE" altLang="de-DE" sz="1800" dirty="0" smtClean="0"/>
              <a:t>!</a:t>
            </a:r>
            <a:endParaRPr lang="de-DE" altLang="de-DE" sz="1800" dirty="0"/>
          </a:p>
          <a:p>
            <a:pPr eaLnBrk="1" hangingPunct="1">
              <a:lnSpc>
                <a:spcPct val="100000"/>
              </a:lnSpc>
            </a:pPr>
            <a:r>
              <a:rPr lang="de-DE" altLang="de-DE" sz="1800" dirty="0"/>
              <a:t>Ausnahme: </a:t>
            </a:r>
            <a:r>
              <a:rPr lang="de-DE" altLang="de-DE" sz="1800" dirty="0" smtClean="0"/>
              <a:t>ausgewachsene </a:t>
            </a:r>
            <a:r>
              <a:rPr lang="de-DE" altLang="de-DE" sz="1800" dirty="0"/>
              <a:t>Rinder und Schweine, die jede Fortbewegung verweigern und nur, wenn genügend Freiraum vorhanden ist </a:t>
            </a:r>
          </a:p>
          <a:p>
            <a:pPr lvl="1" eaLnBrk="1" hangingPunct="1">
              <a:lnSpc>
                <a:spcPct val="100000"/>
              </a:lnSpc>
              <a:buFontTx/>
              <a:buChar char="–"/>
            </a:pPr>
            <a:r>
              <a:rPr lang="de-DE" altLang="de-DE" sz="1800" dirty="0"/>
              <a:t>Stromstöße </a:t>
            </a:r>
            <a:r>
              <a:rPr lang="de-DE" altLang="de-DE" sz="1800" b="1" dirty="0"/>
              <a:t>max. 1 Sekunde</a:t>
            </a:r>
            <a:r>
              <a:rPr lang="de-DE" altLang="de-DE" sz="1800" dirty="0"/>
              <a:t>, in angemessenen Abständen, nur an Muskelpartien der Hintergliedmaßen, </a:t>
            </a:r>
            <a:r>
              <a:rPr lang="de-DE" altLang="de-DE" sz="1800" b="1" u="sng" dirty="0"/>
              <a:t>nicht </a:t>
            </a:r>
            <a:r>
              <a:rPr lang="de-DE" altLang="de-DE" sz="1800" dirty="0"/>
              <a:t>wiederholen, wenn das Tier nicht reagiert!</a:t>
            </a:r>
          </a:p>
          <a:p>
            <a:pPr eaLnBrk="1" hangingPunct="1">
              <a:lnSpc>
                <a:spcPct val="100000"/>
              </a:lnSpc>
              <a:spcBef>
                <a:spcPct val="50000"/>
              </a:spcBef>
              <a:buFontTx/>
              <a:buChar char="•"/>
            </a:pPr>
            <a:endParaRPr lang="de-DE" altLang="de-DE" sz="1600" dirty="0" smtClean="0"/>
          </a:p>
          <a:p>
            <a:pPr eaLnBrk="1" hangingPunct="1">
              <a:lnSpc>
                <a:spcPct val="100000"/>
              </a:lnSpc>
              <a:spcBef>
                <a:spcPct val="50000"/>
              </a:spcBef>
              <a:buFontTx/>
              <a:buChar char="•"/>
            </a:pPr>
            <a:endParaRPr lang="de-DE" altLang="de-DE" sz="1600" dirty="0" smtClean="0"/>
          </a:p>
        </p:txBody>
      </p:sp>
    </p:spTree>
    <p:extLst>
      <p:ext uri="{BB962C8B-B14F-4D97-AF65-F5344CB8AC3E}">
        <p14:creationId xmlns:p14="http://schemas.microsoft.com/office/powerpoint/2010/main" val="4057693321"/>
      </p:ext>
    </p:extLst>
  </p:cSld>
  <p:clrMapOvr>
    <a:masterClrMapping/>
  </p:clrMapOvr>
  <p:transition spd="med">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548680"/>
            <a:ext cx="7772400" cy="533400"/>
          </a:xfrm>
        </p:spPr>
        <p:txBody>
          <a:bodyPr/>
          <a:lstStyle/>
          <a:p>
            <a:pPr eaLnBrk="1" hangingPunct="1"/>
            <a:r>
              <a:rPr lang="de-DE" altLang="de-DE" sz="2800" dirty="0" smtClean="0"/>
              <a:t>Umgang mit Tieren</a:t>
            </a:r>
          </a:p>
        </p:txBody>
      </p:sp>
      <p:sp>
        <p:nvSpPr>
          <p:cNvPr id="15363" name="Rectangle 3"/>
          <p:cNvSpPr>
            <a:spLocks noGrp="1" noChangeArrowheads="1"/>
          </p:cNvSpPr>
          <p:nvPr>
            <p:ph type="body" idx="1"/>
          </p:nvPr>
        </p:nvSpPr>
        <p:spPr>
          <a:xfrm>
            <a:off x="685800" y="1268760"/>
            <a:ext cx="7772400" cy="4114800"/>
          </a:xfrm>
        </p:spPr>
        <p:txBody>
          <a:bodyPr/>
          <a:lstStyle/>
          <a:p>
            <a:pPr eaLnBrk="1" hangingPunct="1"/>
            <a:r>
              <a:rPr lang="de-DE" altLang="de-DE" sz="1800" b="1" u="sng" dirty="0" err="1" smtClean="0">
                <a:solidFill>
                  <a:srgbClr val="009900"/>
                </a:solidFill>
              </a:rPr>
              <a:t>Streß</a:t>
            </a:r>
            <a:r>
              <a:rPr lang="de-DE" altLang="de-DE" sz="1800" b="1" u="sng" dirty="0" smtClean="0">
                <a:solidFill>
                  <a:srgbClr val="009900"/>
                </a:solidFill>
              </a:rPr>
              <a:t> durch </a:t>
            </a:r>
          </a:p>
          <a:p>
            <a:pPr eaLnBrk="1" hangingPunct="1">
              <a:buFontTx/>
              <a:buChar char="•"/>
            </a:pPr>
            <a:r>
              <a:rPr lang="de-DE" altLang="de-DE" sz="1800" dirty="0" smtClean="0"/>
              <a:t>Hektisches, gewaltsames Treiben (Schläge)</a:t>
            </a:r>
          </a:p>
          <a:p>
            <a:pPr eaLnBrk="1" hangingPunct="1">
              <a:buFontTx/>
              <a:buChar char="•"/>
            </a:pPr>
            <a:r>
              <a:rPr lang="de-DE" altLang="de-DE" sz="1800" dirty="0" smtClean="0"/>
              <a:t>Ladedichte</a:t>
            </a:r>
          </a:p>
          <a:p>
            <a:pPr eaLnBrk="1" hangingPunct="1">
              <a:buFontTx/>
              <a:buChar char="•"/>
            </a:pPr>
            <a:r>
              <a:rPr lang="de-DE" altLang="de-DE" sz="1800" dirty="0" smtClean="0"/>
              <a:t>Fahrweise – angepasste vorausschauende Fahrweise, Bremsen, Kurven</a:t>
            </a:r>
          </a:p>
          <a:p>
            <a:pPr eaLnBrk="1" hangingPunct="1">
              <a:buFontTx/>
              <a:buChar char="•"/>
            </a:pPr>
            <a:r>
              <a:rPr lang="de-DE" altLang="de-DE" sz="1800" dirty="0" smtClean="0"/>
              <a:t>Mangelnde </a:t>
            </a:r>
            <a:r>
              <a:rPr lang="de-DE" altLang="de-DE" sz="1800" dirty="0" err="1" smtClean="0"/>
              <a:t>Nüchterung</a:t>
            </a:r>
            <a:r>
              <a:rPr lang="de-DE" altLang="de-DE" sz="1800" dirty="0" smtClean="0"/>
              <a:t> </a:t>
            </a:r>
          </a:p>
          <a:p>
            <a:pPr eaLnBrk="1" hangingPunct="1"/>
            <a:r>
              <a:rPr lang="de-DE" altLang="de-DE" sz="1800" dirty="0" smtClean="0"/>
              <a:t>kann Schlachtkörperschäden und Fleischqualitätsmängel bedingen</a:t>
            </a:r>
          </a:p>
          <a:p>
            <a:pPr eaLnBrk="1" hangingPunct="1">
              <a:buFont typeface="Arial" panose="020B0604020202020204" pitchFamily="34" charset="0"/>
              <a:buChar char="•"/>
            </a:pPr>
            <a:r>
              <a:rPr lang="de-DE" altLang="de-DE" sz="1800" dirty="0" smtClean="0"/>
              <a:t>Zugluft</a:t>
            </a:r>
          </a:p>
          <a:p>
            <a:pPr eaLnBrk="1" hangingPunct="1">
              <a:buFontTx/>
              <a:buChar char="•"/>
            </a:pPr>
            <a:endParaRPr lang="de-DE" altLang="de-DE" sz="1800" dirty="0" smtClean="0"/>
          </a:p>
          <a:p>
            <a:pPr eaLnBrk="1" hangingPunct="1"/>
            <a:r>
              <a:rPr lang="de-DE" altLang="de-DE" sz="1800" b="1" u="sng" dirty="0" smtClean="0">
                <a:solidFill>
                  <a:srgbClr val="009900"/>
                </a:solidFill>
              </a:rPr>
              <a:t>Sicherheit </a:t>
            </a:r>
            <a:r>
              <a:rPr lang="de-DE" altLang="de-DE" sz="1800" b="1" dirty="0" smtClean="0">
                <a:solidFill>
                  <a:srgbClr val="009900"/>
                </a:solidFill>
              </a:rPr>
              <a:t>der mit Tieren umgehenden Personen</a:t>
            </a:r>
          </a:p>
          <a:p>
            <a:pPr eaLnBrk="1" hangingPunct="1">
              <a:buFontTx/>
              <a:buChar char="•"/>
            </a:pPr>
            <a:r>
              <a:rPr lang="de-DE" altLang="de-DE" sz="1800" dirty="0"/>
              <a:t>Tiere vorausschauend begleiten</a:t>
            </a:r>
          </a:p>
          <a:p>
            <a:pPr eaLnBrk="1" hangingPunct="1">
              <a:buFontTx/>
              <a:buChar char="•"/>
            </a:pPr>
            <a:r>
              <a:rPr lang="de-DE" altLang="de-DE" sz="1800" dirty="0" smtClean="0"/>
              <a:t>Gut </a:t>
            </a:r>
            <a:r>
              <a:rPr lang="de-DE" altLang="de-DE" sz="1800" dirty="0"/>
              <a:t>sichtbare </a:t>
            </a:r>
            <a:r>
              <a:rPr lang="de-DE" altLang="de-DE" sz="1800" dirty="0" err="1" smtClean="0"/>
              <a:t>Treibehilfen</a:t>
            </a:r>
            <a:endParaRPr lang="de-DE" altLang="de-DE" sz="1800" dirty="0"/>
          </a:p>
          <a:p>
            <a:pPr eaLnBrk="1" hangingPunct="1">
              <a:buFontTx/>
              <a:buChar char="•"/>
            </a:pPr>
            <a:r>
              <a:rPr lang="de-DE" altLang="de-DE" sz="1800" dirty="0"/>
              <a:t>Fluchtweg im Auge behalten (Bullen, </a:t>
            </a:r>
            <a:r>
              <a:rPr lang="de-DE" altLang="de-DE" sz="1800" dirty="0" smtClean="0"/>
              <a:t>Eber)</a:t>
            </a:r>
            <a:r>
              <a:rPr lang="de-DE" altLang="de-DE" sz="1800" dirty="0"/>
              <a:t>	</a:t>
            </a:r>
          </a:p>
          <a:p>
            <a:pPr eaLnBrk="1" hangingPunct="1">
              <a:buFontTx/>
              <a:buChar char="•"/>
            </a:pPr>
            <a:endParaRPr lang="de-DE" altLang="de-DE" sz="1800" dirty="0"/>
          </a:p>
          <a:p>
            <a:pPr eaLnBrk="1" hangingPunct="1"/>
            <a:endParaRPr lang="de-DE" altLang="de-DE" dirty="0" smtClean="0"/>
          </a:p>
        </p:txBody>
      </p:sp>
    </p:spTree>
    <p:extLst>
      <p:ext uri="{BB962C8B-B14F-4D97-AF65-F5344CB8AC3E}">
        <p14:creationId xmlns:p14="http://schemas.microsoft.com/office/powerpoint/2010/main" val="2833400144"/>
      </p:ext>
    </p:extLst>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88976" y="1268760"/>
            <a:ext cx="7776864" cy="923330"/>
          </a:xfrm>
          <a:prstGeom prst="rect">
            <a:avLst/>
          </a:prstGeom>
          <a:noFill/>
          <a:ln w="6350">
            <a:solidFill>
              <a:schemeClr val="tx1"/>
            </a:solidFill>
          </a:ln>
        </p:spPr>
        <p:txBody>
          <a:bodyPr wrap="square" rtlCol="0">
            <a:spAutoFit/>
          </a:bodyPr>
          <a:lstStyle/>
          <a:p>
            <a:r>
              <a:rPr lang="de-DE" sz="1800" b="1" dirty="0" smtClean="0"/>
              <a:t>Rechtsgrundlagen:</a:t>
            </a:r>
          </a:p>
          <a:p>
            <a:r>
              <a:rPr lang="de-DE" sz="1800" dirty="0"/>
              <a:t>Verordnung (EG) Nr. </a:t>
            </a:r>
            <a:r>
              <a:rPr lang="de-DE" sz="1800" dirty="0" smtClean="0"/>
              <a:t>1/2005, gültig seit </a:t>
            </a:r>
            <a:r>
              <a:rPr lang="de-DE" sz="1800" dirty="0"/>
              <a:t>05.01.2007 EU-weit</a:t>
            </a:r>
          </a:p>
          <a:p>
            <a:pPr marL="0" indent="0"/>
            <a:r>
              <a:rPr lang="de-DE" sz="1800" dirty="0" smtClean="0"/>
              <a:t>Nationale VO zum Schutz </a:t>
            </a:r>
            <a:r>
              <a:rPr lang="de-DE" sz="1800" dirty="0"/>
              <a:t>von Tieren beim </a:t>
            </a:r>
            <a:r>
              <a:rPr lang="de-DE" sz="1800" dirty="0" smtClean="0"/>
              <a:t>Transport v. 11.02.2009</a:t>
            </a:r>
            <a:endParaRPr lang="de-DE" sz="1800" dirty="0"/>
          </a:p>
        </p:txBody>
      </p:sp>
      <p:sp>
        <p:nvSpPr>
          <p:cNvPr id="3" name="Textfeld 2"/>
          <p:cNvSpPr txBox="1"/>
          <p:nvPr/>
        </p:nvSpPr>
        <p:spPr>
          <a:xfrm>
            <a:off x="660511" y="2492896"/>
            <a:ext cx="8504449" cy="3693319"/>
          </a:xfrm>
          <a:prstGeom prst="rect">
            <a:avLst/>
          </a:prstGeom>
          <a:noFill/>
          <a:ln w="6350">
            <a:solidFill>
              <a:schemeClr val="tx1"/>
            </a:solidFill>
          </a:ln>
        </p:spPr>
        <p:txBody>
          <a:bodyPr wrap="square" rtlCol="0">
            <a:spAutoFit/>
          </a:bodyPr>
          <a:lstStyle/>
          <a:p>
            <a:r>
              <a:rPr lang="de-DE" sz="1800" b="1" dirty="0" smtClean="0"/>
              <a:t>Geltungsbereich:</a:t>
            </a:r>
          </a:p>
          <a:p>
            <a:pPr marL="285750" indent="-285750">
              <a:buFont typeface="Wingdings" panose="05000000000000000000" pitchFamily="2" charset="2"/>
              <a:buChar char="§"/>
            </a:pPr>
            <a:r>
              <a:rPr lang="de-DE" sz="1800" dirty="0" smtClean="0"/>
              <a:t>VO regelt den Transport von Wirbeltieren innerhalb der EU und deren Ausfuhr oder Einfuhr</a:t>
            </a:r>
          </a:p>
          <a:p>
            <a:pPr marL="285750" indent="-285750">
              <a:buFont typeface="Wingdings" panose="05000000000000000000" pitchFamily="2" charset="2"/>
              <a:buChar char="§"/>
            </a:pPr>
            <a:r>
              <a:rPr lang="de-DE" sz="1800" dirty="0" smtClean="0"/>
              <a:t>gilt nur für den Transport von Tieren, der in Verbindung mit einer wirtschaftlichen Tätigkeit durchgeführt wird</a:t>
            </a:r>
          </a:p>
          <a:p>
            <a:pPr marL="285750" indent="-285750">
              <a:buFont typeface="Wingdings" panose="05000000000000000000" pitchFamily="2" charset="2"/>
              <a:buChar char="§"/>
            </a:pPr>
            <a:r>
              <a:rPr lang="de-DE" sz="1800" dirty="0" smtClean="0"/>
              <a:t>Wirtschaftliche Tätigkeit: - bei Eintragung in </a:t>
            </a:r>
            <a:r>
              <a:rPr lang="de-DE" sz="1800" dirty="0" err="1" smtClean="0"/>
              <a:t>öffentl</a:t>
            </a:r>
            <a:r>
              <a:rPr lang="de-DE" sz="1800" dirty="0" smtClean="0"/>
              <a:t>. Register (z.B. Viehhandel)</a:t>
            </a:r>
          </a:p>
          <a:p>
            <a:r>
              <a:rPr lang="de-DE" sz="1800" dirty="0"/>
              <a:t>	</a:t>
            </a:r>
            <a:r>
              <a:rPr lang="de-DE" sz="1800" dirty="0" smtClean="0"/>
              <a:t>	                - führt zur steuerlichen Veranlagung (u.a. Pferde)</a:t>
            </a:r>
          </a:p>
          <a:p>
            <a:r>
              <a:rPr lang="de-DE" sz="1800" b="1" dirty="0" smtClean="0"/>
              <a:t>Gilt nicht:</a:t>
            </a:r>
          </a:p>
          <a:p>
            <a:pPr marL="285750" indent="-285750">
              <a:buFont typeface="Arial" panose="020B0604020202020204" pitchFamily="34" charset="0"/>
              <a:buChar char="•"/>
            </a:pPr>
            <a:r>
              <a:rPr lang="de-DE" sz="1800" dirty="0" smtClean="0"/>
              <a:t>bei Tiertransporten, die unter Anleitung eines Tierarztes in oder aus einer Tierarztpraxis / Tierklinik erfolgen</a:t>
            </a:r>
          </a:p>
          <a:p>
            <a:pPr marL="285750" indent="-285750">
              <a:buFont typeface="Arial" panose="020B0604020202020204" pitchFamily="34" charset="0"/>
              <a:buChar char="•"/>
            </a:pPr>
            <a:r>
              <a:rPr lang="de-DE" sz="1800" dirty="0" smtClean="0"/>
              <a:t>bei Hobbyhaltung</a:t>
            </a:r>
          </a:p>
          <a:p>
            <a:pPr marL="285750" indent="-285750">
              <a:buFont typeface="Arial" panose="020B0604020202020204" pitchFamily="34" charset="0"/>
              <a:buChar char="•"/>
            </a:pPr>
            <a:r>
              <a:rPr lang="de-DE" sz="1800" dirty="0" smtClean="0"/>
              <a:t>teilweise Ausnahmen für „registrierte </a:t>
            </a:r>
            <a:r>
              <a:rPr lang="de-DE" sz="1800" dirty="0" err="1" smtClean="0"/>
              <a:t>Equiden</a:t>
            </a:r>
            <a:r>
              <a:rPr lang="de-DE" sz="1800" dirty="0" smtClean="0"/>
              <a:t>“ (Turniere, Schauen…)</a:t>
            </a:r>
          </a:p>
          <a:p>
            <a:pPr marL="285750" indent="-285750">
              <a:buFont typeface="Arial" panose="020B0604020202020204" pitchFamily="34" charset="0"/>
              <a:buChar char="•"/>
            </a:pPr>
            <a:r>
              <a:rPr lang="de-DE" sz="1800" dirty="0" smtClean="0"/>
              <a:t>Pferde: VO gilt (!) für Schlachtpferdetransporte und „Profis“ </a:t>
            </a:r>
            <a:endParaRPr lang="de-DE" sz="1800" dirty="0"/>
          </a:p>
        </p:txBody>
      </p:sp>
    </p:spTree>
    <p:extLst>
      <p:ext uri="{BB962C8B-B14F-4D97-AF65-F5344CB8AC3E}">
        <p14:creationId xmlns:p14="http://schemas.microsoft.com/office/powerpoint/2010/main" val="2345721386"/>
      </p:ext>
    </p:extLst>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354952" y="548680"/>
            <a:ext cx="7772400" cy="533400"/>
          </a:xfrm>
        </p:spPr>
        <p:txBody>
          <a:bodyPr/>
          <a:lstStyle/>
          <a:p>
            <a:pPr eaLnBrk="1" hangingPunct="1"/>
            <a:r>
              <a:rPr lang="de-DE" altLang="de-DE" dirty="0" smtClean="0"/>
              <a:t>Umgang mit Tieren</a:t>
            </a:r>
          </a:p>
        </p:txBody>
      </p:sp>
      <p:sp>
        <p:nvSpPr>
          <p:cNvPr id="13316" name="Rectangle 3"/>
          <p:cNvSpPr>
            <a:spLocks noGrp="1" noChangeArrowheads="1"/>
          </p:cNvSpPr>
          <p:nvPr>
            <p:ph type="body" idx="1"/>
          </p:nvPr>
        </p:nvSpPr>
        <p:spPr>
          <a:xfrm>
            <a:off x="539552" y="1415441"/>
            <a:ext cx="8062913" cy="1519237"/>
          </a:xfrm>
        </p:spPr>
        <p:txBody>
          <a:bodyPr/>
          <a:lstStyle/>
          <a:p>
            <a:pPr eaLnBrk="1" hangingPunct="1">
              <a:lnSpc>
                <a:spcPct val="100000"/>
              </a:lnSpc>
              <a:buFont typeface="Arial" panose="020B0604020202020204" pitchFamily="34" charset="0"/>
              <a:buChar char="•"/>
            </a:pPr>
            <a:r>
              <a:rPr lang="de-DE" altLang="de-DE" sz="1800" dirty="0" smtClean="0"/>
              <a:t>Kälbern darf kein Maulkorb angelegt werden </a:t>
            </a:r>
          </a:p>
          <a:p>
            <a:pPr eaLnBrk="1" hangingPunct="1">
              <a:lnSpc>
                <a:spcPct val="100000"/>
              </a:lnSpc>
              <a:buFont typeface="Arial" panose="020B0604020202020204" pitchFamily="34" charset="0"/>
              <a:buChar char="•"/>
            </a:pPr>
            <a:r>
              <a:rPr lang="de-DE" altLang="de-DE" sz="1800" dirty="0" smtClean="0"/>
              <a:t>Kein Anbinden von Tieren an Hörnern, Nasenringen oder Beinfesseln</a:t>
            </a:r>
          </a:p>
          <a:p>
            <a:pPr eaLnBrk="1" hangingPunct="1">
              <a:lnSpc>
                <a:spcPct val="100000"/>
              </a:lnSpc>
              <a:buFont typeface="Arial" panose="020B0604020202020204" pitchFamily="34" charset="0"/>
              <a:buChar char="•"/>
            </a:pPr>
            <a:r>
              <a:rPr lang="de-DE" altLang="de-DE" sz="1800" dirty="0" smtClean="0"/>
              <a:t>&gt; 8 Monate </a:t>
            </a:r>
            <a:r>
              <a:rPr lang="de-DE" altLang="de-DE" sz="1800" dirty="0" err="1" smtClean="0"/>
              <a:t>Equiden</a:t>
            </a:r>
            <a:r>
              <a:rPr lang="de-DE" altLang="de-DE" sz="1800" dirty="0" smtClean="0"/>
              <a:t> müssen während des Transports einen Halfter tragen (außer nicht </a:t>
            </a:r>
            <a:r>
              <a:rPr lang="de-DE" altLang="de-DE" sz="1800" dirty="0" err="1" smtClean="0"/>
              <a:t>halfterführige</a:t>
            </a:r>
            <a:r>
              <a:rPr lang="de-DE" altLang="de-DE" sz="1800" dirty="0" smtClean="0"/>
              <a:t> Pferde)</a:t>
            </a:r>
          </a:p>
          <a:p>
            <a:pPr eaLnBrk="1" hangingPunct="1">
              <a:lnSpc>
                <a:spcPct val="100000"/>
              </a:lnSpc>
            </a:pPr>
            <a:endParaRPr lang="de-DE" altLang="de-DE" sz="1800" dirty="0" smtClean="0"/>
          </a:p>
        </p:txBody>
      </p:sp>
      <p:sp>
        <p:nvSpPr>
          <p:cNvPr id="13317" name="Text Box 5"/>
          <p:cNvSpPr txBox="1">
            <a:spLocks noChangeArrowheads="1"/>
          </p:cNvSpPr>
          <p:nvPr/>
        </p:nvSpPr>
        <p:spPr bwMode="auto">
          <a:xfrm>
            <a:off x="539552" y="3068960"/>
            <a:ext cx="5472113" cy="256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0000"/>
              </a:lnSpc>
              <a:spcBef>
                <a:spcPct val="30000"/>
              </a:spcBef>
              <a:buSzPct val="100000"/>
              <a:defRPr sz="1700">
                <a:solidFill>
                  <a:schemeClr val="tx1"/>
                </a:solidFill>
                <a:latin typeface="Arial" panose="020B0604020202020204" pitchFamily="34" charset="0"/>
              </a:defRPr>
            </a:lvl1pPr>
            <a:lvl2pPr marL="742950" indent="-285750">
              <a:lnSpc>
                <a:spcPct val="80000"/>
              </a:lnSpc>
              <a:spcBef>
                <a:spcPct val="30000"/>
              </a:spcBef>
              <a:buSzPct val="100000"/>
              <a:defRPr sz="1700">
                <a:solidFill>
                  <a:schemeClr val="tx1"/>
                </a:solidFill>
                <a:latin typeface="Arial" panose="020B0604020202020204" pitchFamily="34" charset="0"/>
              </a:defRPr>
            </a:lvl2pPr>
            <a:lvl3pPr marL="1143000" indent="-228600">
              <a:lnSpc>
                <a:spcPct val="80000"/>
              </a:lnSpc>
              <a:spcBef>
                <a:spcPct val="30000"/>
              </a:spcBef>
              <a:defRPr sz="1700">
                <a:solidFill>
                  <a:schemeClr val="tx1"/>
                </a:solidFill>
                <a:latin typeface="Arial" panose="020B0604020202020204" pitchFamily="34" charset="0"/>
              </a:defRPr>
            </a:lvl3pPr>
            <a:lvl4pPr marL="1600200" indent="-228600">
              <a:lnSpc>
                <a:spcPct val="80000"/>
              </a:lnSpc>
              <a:spcBef>
                <a:spcPct val="30000"/>
              </a:spcBef>
              <a:defRPr sz="1700">
                <a:solidFill>
                  <a:schemeClr val="tx1"/>
                </a:solidFill>
                <a:latin typeface="Arial" panose="020B0604020202020204" pitchFamily="34" charset="0"/>
              </a:defRPr>
            </a:lvl4pPr>
            <a:lvl5pPr marL="2057400" indent="-228600">
              <a:lnSpc>
                <a:spcPct val="80000"/>
              </a:lnSpc>
              <a:spcBef>
                <a:spcPct val="30000"/>
              </a:spcBef>
              <a:defRPr sz="1700">
                <a:solidFill>
                  <a:schemeClr val="tx1"/>
                </a:solidFill>
                <a:latin typeface="Arial" panose="020B0604020202020204" pitchFamily="34" charset="0"/>
              </a:defRPr>
            </a:lvl5pPr>
            <a:lvl6pPr marL="25146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6pPr>
            <a:lvl7pPr marL="29718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7pPr>
            <a:lvl8pPr marL="34290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8pPr>
            <a:lvl9pPr marL="38862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9pPr>
          </a:lstStyle>
          <a:p>
            <a:pPr>
              <a:lnSpc>
                <a:spcPct val="100000"/>
              </a:lnSpc>
              <a:spcBef>
                <a:spcPct val="0"/>
              </a:spcBef>
              <a:buSzTx/>
            </a:pPr>
            <a:r>
              <a:rPr lang="de-DE" altLang="de-DE" sz="1800" u="sng" dirty="0"/>
              <a:t>Müssen Tiere angebunden werden, so müssen die</a:t>
            </a:r>
          </a:p>
          <a:p>
            <a:pPr>
              <a:lnSpc>
                <a:spcPct val="100000"/>
              </a:lnSpc>
              <a:spcBef>
                <a:spcPct val="0"/>
              </a:spcBef>
              <a:buSzTx/>
            </a:pPr>
            <a:r>
              <a:rPr lang="de-DE" altLang="de-DE" sz="1800" u="sng" dirty="0" err="1"/>
              <a:t>Anbindemittel</a:t>
            </a:r>
            <a:r>
              <a:rPr lang="de-DE" altLang="de-DE" sz="1800" u="sng" dirty="0"/>
              <a:t>:</a:t>
            </a:r>
          </a:p>
          <a:p>
            <a:pPr>
              <a:lnSpc>
                <a:spcPct val="100000"/>
              </a:lnSpc>
              <a:spcBef>
                <a:spcPct val="0"/>
              </a:spcBef>
              <a:buSzTx/>
              <a:buFont typeface="Arial" panose="020B0604020202020204" pitchFamily="34" charset="0"/>
              <a:buChar char="•"/>
            </a:pPr>
            <a:r>
              <a:rPr lang="de-DE" altLang="de-DE" sz="1800" dirty="0"/>
              <a:t>stark genug sein, um nicht während des Transports zu reißen</a:t>
            </a:r>
          </a:p>
          <a:p>
            <a:pPr>
              <a:lnSpc>
                <a:spcPct val="100000"/>
              </a:lnSpc>
              <a:spcBef>
                <a:spcPct val="0"/>
              </a:spcBef>
              <a:buSzTx/>
              <a:buFont typeface="Arial" panose="020B0604020202020204" pitchFamily="34" charset="0"/>
              <a:buChar char="•"/>
            </a:pPr>
            <a:r>
              <a:rPr lang="de-DE" altLang="de-DE" sz="1800" dirty="0"/>
              <a:t>so beschaffen sein, dass sich die Tiere </a:t>
            </a:r>
            <a:br>
              <a:rPr lang="de-DE" altLang="de-DE" sz="1800" dirty="0"/>
            </a:br>
            <a:r>
              <a:rPr lang="de-DE" altLang="de-DE" sz="1800" dirty="0"/>
              <a:t>erforderlichenfalls (langer Transport)</a:t>
            </a:r>
            <a:br>
              <a:rPr lang="de-DE" altLang="de-DE" sz="1800" dirty="0"/>
            </a:br>
            <a:r>
              <a:rPr lang="de-DE" altLang="de-DE" sz="1800" dirty="0"/>
              <a:t>hinlegen, fressen und trinken können</a:t>
            </a:r>
          </a:p>
          <a:p>
            <a:pPr>
              <a:lnSpc>
                <a:spcPct val="100000"/>
              </a:lnSpc>
              <a:spcBef>
                <a:spcPct val="0"/>
              </a:spcBef>
              <a:buSzTx/>
              <a:buFont typeface="Arial" panose="020B0604020202020204" pitchFamily="34" charset="0"/>
              <a:buChar char="•"/>
            </a:pPr>
            <a:r>
              <a:rPr lang="de-DE" altLang="de-DE" sz="1800" dirty="0"/>
              <a:t>so konzipiert sein, dass sich die Tiere nicht </a:t>
            </a:r>
            <a:br>
              <a:rPr lang="de-DE" altLang="de-DE" sz="1800" dirty="0"/>
            </a:br>
            <a:r>
              <a:rPr lang="de-DE" altLang="de-DE" sz="1800" dirty="0"/>
              <a:t>strangulieren oder verletzen </a:t>
            </a:r>
          </a:p>
        </p:txBody>
      </p:sp>
    </p:spTree>
    <p:extLst>
      <p:ext uri="{BB962C8B-B14F-4D97-AF65-F5344CB8AC3E}">
        <p14:creationId xmlns:p14="http://schemas.microsoft.com/office/powerpoint/2010/main" val="1945297907"/>
      </p:ext>
    </p:extLst>
  </p:cSld>
  <p:clrMapOvr>
    <a:masterClrMapping/>
  </p:clrMapOvr>
  <p:transition spd="med">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404664"/>
            <a:ext cx="7772400" cy="533400"/>
          </a:xfrm>
        </p:spPr>
        <p:txBody>
          <a:bodyPr/>
          <a:lstStyle/>
          <a:p>
            <a:r>
              <a:rPr lang="de-DE" dirty="0" smtClean="0"/>
              <a:t>Umgang mit Tieren</a:t>
            </a:r>
            <a:endParaRPr lang="de-DE" dirty="0"/>
          </a:p>
        </p:txBody>
      </p:sp>
      <p:sp>
        <p:nvSpPr>
          <p:cNvPr id="4" name="Textfeld 3"/>
          <p:cNvSpPr txBox="1"/>
          <p:nvPr/>
        </p:nvSpPr>
        <p:spPr>
          <a:xfrm>
            <a:off x="539552" y="1052736"/>
            <a:ext cx="3528392" cy="5078313"/>
          </a:xfrm>
          <a:prstGeom prst="rect">
            <a:avLst/>
          </a:prstGeom>
          <a:solidFill>
            <a:schemeClr val="accent1"/>
          </a:solidFill>
          <a:ln w="9525">
            <a:solidFill>
              <a:schemeClr val="tx1"/>
            </a:solidFill>
          </a:ln>
        </p:spPr>
        <p:txBody>
          <a:bodyPr wrap="square" rtlCol="0">
            <a:spAutoFit/>
          </a:bodyPr>
          <a:lstStyle/>
          <a:p>
            <a:r>
              <a:rPr lang="de-DE" sz="1800" b="1" u="sng" dirty="0" smtClean="0"/>
              <a:t>Rinder</a:t>
            </a:r>
          </a:p>
          <a:p>
            <a:pPr marL="285750" indent="-285750">
              <a:buFont typeface="Arial" panose="020B0604020202020204" pitchFamily="34" charset="0"/>
              <a:buChar char="•"/>
            </a:pPr>
            <a:r>
              <a:rPr lang="de-DE" sz="1800" dirty="0" smtClean="0"/>
              <a:t>Herdentiere, wenig an Menschen gewöhnt,</a:t>
            </a:r>
          </a:p>
          <a:p>
            <a:pPr marL="285750" indent="-285750">
              <a:buFont typeface="Arial" panose="020B0604020202020204" pitchFamily="34" charset="0"/>
              <a:buChar char="•"/>
            </a:pPr>
            <a:r>
              <a:rPr lang="de-DE" sz="1800" dirty="0" smtClean="0"/>
              <a:t>Folgen blind ranghöherem Tier</a:t>
            </a:r>
          </a:p>
          <a:p>
            <a:pPr marL="285750" indent="-285750">
              <a:buFont typeface="Arial" panose="020B0604020202020204" pitchFamily="34" charset="0"/>
              <a:buChar char="•"/>
            </a:pPr>
            <a:r>
              <a:rPr lang="de-DE" sz="1800" dirty="0" smtClean="0"/>
              <a:t>kein gutes Sehen, fast Rundum-Blick</a:t>
            </a:r>
          </a:p>
          <a:p>
            <a:pPr marL="285750" indent="-285750">
              <a:buFont typeface="Arial" panose="020B0604020202020204" pitchFamily="34" charset="0"/>
              <a:buChar char="•"/>
            </a:pPr>
            <a:r>
              <a:rPr lang="de-DE" sz="1800" dirty="0" smtClean="0"/>
              <a:t>Nur direkt vor ihnen scharfes Sehen&gt; schnelles Erschrecken</a:t>
            </a:r>
          </a:p>
          <a:p>
            <a:pPr marL="285750" indent="-285750">
              <a:buFont typeface="Arial" panose="020B0604020202020204" pitchFamily="34" charset="0"/>
              <a:buChar char="•"/>
            </a:pPr>
            <a:r>
              <a:rPr lang="de-DE" sz="1800" dirty="0" smtClean="0"/>
              <a:t>Kontraste im Boden des Treibweges vermeiden</a:t>
            </a:r>
          </a:p>
          <a:p>
            <a:pPr marL="285750" indent="-285750">
              <a:buFont typeface="Arial" panose="020B0604020202020204" pitchFamily="34" charset="0"/>
              <a:buChar char="•"/>
            </a:pPr>
            <a:r>
              <a:rPr lang="de-DE" sz="1800" dirty="0" err="1" smtClean="0"/>
              <a:t>Blend-schattenfreie</a:t>
            </a:r>
            <a:r>
              <a:rPr lang="de-DE" sz="1800" dirty="0" smtClean="0"/>
              <a:t> Beleuchtung</a:t>
            </a:r>
          </a:p>
          <a:p>
            <a:pPr marL="285750" indent="-285750">
              <a:buFont typeface="Arial" panose="020B0604020202020204" pitchFamily="34" charset="0"/>
              <a:buChar char="•"/>
            </a:pPr>
            <a:r>
              <a:rPr lang="de-DE" sz="1800" dirty="0" smtClean="0"/>
              <a:t>Ängstliche Tiere: Zittern, Kot u. Harn absetzen, geöffnete Augen und Nasenöffnungen </a:t>
            </a:r>
          </a:p>
          <a:p>
            <a:endParaRPr lang="de-DE" sz="1800" dirty="0"/>
          </a:p>
        </p:txBody>
      </p:sp>
      <p:sp>
        <p:nvSpPr>
          <p:cNvPr id="5" name="Textfeld 4"/>
          <p:cNvSpPr txBox="1"/>
          <p:nvPr/>
        </p:nvSpPr>
        <p:spPr>
          <a:xfrm>
            <a:off x="5076056" y="1556792"/>
            <a:ext cx="3744416" cy="3416320"/>
          </a:xfrm>
          <a:prstGeom prst="rect">
            <a:avLst/>
          </a:prstGeom>
          <a:solidFill>
            <a:schemeClr val="accent1"/>
          </a:solidFill>
          <a:ln w="6350">
            <a:solidFill>
              <a:schemeClr val="tx1"/>
            </a:solidFill>
          </a:ln>
        </p:spPr>
        <p:txBody>
          <a:bodyPr wrap="square" rtlCol="0">
            <a:spAutoFit/>
          </a:bodyPr>
          <a:lstStyle/>
          <a:p>
            <a:r>
              <a:rPr lang="de-DE" sz="1800" b="1" u="sng" dirty="0" smtClean="0"/>
              <a:t>Schweine</a:t>
            </a:r>
          </a:p>
          <a:p>
            <a:pPr marL="285750" indent="-285750">
              <a:buFont typeface="Arial" panose="020B0604020202020204" pitchFamily="34" charset="0"/>
              <a:buChar char="•"/>
            </a:pPr>
            <a:r>
              <a:rPr lang="de-DE" sz="1800" dirty="0" smtClean="0"/>
              <a:t>Sehen schlecht, räumlich kurzsichtig,</a:t>
            </a:r>
          </a:p>
          <a:p>
            <a:pPr marL="285750" indent="-285750">
              <a:buFont typeface="Arial" panose="020B0604020202020204" pitchFamily="34" charset="0"/>
              <a:buChar char="•"/>
            </a:pPr>
            <a:r>
              <a:rPr lang="de-DE" sz="1800" dirty="0" smtClean="0"/>
              <a:t>Starkes Erkundungsverhalten</a:t>
            </a:r>
          </a:p>
          <a:p>
            <a:pPr marL="285750" indent="-285750">
              <a:buFont typeface="Arial" panose="020B0604020202020204" pitchFamily="34" charset="0"/>
              <a:buChar char="•"/>
            </a:pPr>
            <a:r>
              <a:rPr lang="de-DE" sz="1800" dirty="0" smtClean="0"/>
              <a:t>Wenig Erfahrung durch </a:t>
            </a:r>
            <a:r>
              <a:rPr lang="de-DE" sz="1800" dirty="0" err="1" smtClean="0"/>
              <a:t>reizarme</a:t>
            </a:r>
            <a:r>
              <a:rPr lang="de-DE" sz="1800" dirty="0" smtClean="0"/>
              <a:t> Umgebung</a:t>
            </a:r>
          </a:p>
          <a:p>
            <a:pPr marL="285750" indent="-285750">
              <a:buFont typeface="Arial" panose="020B0604020202020204" pitchFamily="34" charset="0"/>
              <a:buChar char="•"/>
            </a:pPr>
            <a:r>
              <a:rPr lang="de-DE" sz="1800" dirty="0" smtClean="0"/>
              <a:t>Teilweise Bewegungsstörungen</a:t>
            </a:r>
          </a:p>
          <a:p>
            <a:pPr marL="285750" indent="-285750">
              <a:buFont typeface="Arial" panose="020B0604020202020204" pitchFamily="34" charset="0"/>
              <a:buChar char="•"/>
            </a:pPr>
            <a:r>
              <a:rPr lang="de-DE" sz="1800" dirty="0" smtClean="0"/>
              <a:t>Anfällig für Kreislaufschwächen</a:t>
            </a:r>
          </a:p>
          <a:p>
            <a:pPr marL="285750" indent="-285750">
              <a:buFont typeface="Arial" panose="020B0604020202020204" pitchFamily="34" charset="0"/>
              <a:buChar char="•"/>
            </a:pPr>
            <a:endParaRPr lang="de-DE" sz="1800" dirty="0"/>
          </a:p>
          <a:p>
            <a:pPr marL="285750" indent="-285750">
              <a:buFont typeface="Arial" panose="020B0604020202020204" pitchFamily="34" charset="0"/>
              <a:buChar char="•"/>
            </a:pPr>
            <a:r>
              <a:rPr lang="de-DE" sz="1800" dirty="0" smtClean="0"/>
              <a:t>Ausreichende </a:t>
            </a:r>
            <a:r>
              <a:rPr lang="de-DE" sz="1800" dirty="0" err="1" smtClean="0"/>
              <a:t>Nüchterung</a:t>
            </a:r>
            <a:r>
              <a:rPr lang="de-DE" sz="1800" dirty="0" smtClean="0"/>
              <a:t> wichtig</a:t>
            </a:r>
          </a:p>
          <a:p>
            <a:pPr marL="285750" indent="-285750">
              <a:buFont typeface="Arial" panose="020B0604020202020204" pitchFamily="34" charset="0"/>
              <a:buChar char="•"/>
            </a:pPr>
            <a:endParaRPr lang="de-DE" sz="1800" dirty="0"/>
          </a:p>
        </p:txBody>
      </p:sp>
    </p:spTree>
    <p:extLst>
      <p:ext uri="{BB962C8B-B14F-4D97-AF65-F5344CB8AC3E}">
        <p14:creationId xmlns:p14="http://schemas.microsoft.com/office/powerpoint/2010/main" val="3186097079"/>
      </p:ext>
    </p:extLst>
  </p:cSld>
  <p:clrMapOvr>
    <a:masterClrMapping/>
  </p:clrMapOvr>
  <p:transition spd="med">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404664"/>
            <a:ext cx="7772400" cy="533400"/>
          </a:xfrm>
        </p:spPr>
        <p:txBody>
          <a:bodyPr/>
          <a:lstStyle/>
          <a:p>
            <a:r>
              <a:rPr lang="de-DE" dirty="0" smtClean="0"/>
              <a:t>Umgang mit Tieren</a:t>
            </a:r>
            <a:endParaRPr lang="de-DE" dirty="0"/>
          </a:p>
        </p:txBody>
      </p:sp>
      <p:sp>
        <p:nvSpPr>
          <p:cNvPr id="4" name="Textfeld 3"/>
          <p:cNvSpPr txBox="1"/>
          <p:nvPr/>
        </p:nvSpPr>
        <p:spPr>
          <a:xfrm>
            <a:off x="685800" y="1556792"/>
            <a:ext cx="3672408" cy="3970318"/>
          </a:xfrm>
          <a:prstGeom prst="rect">
            <a:avLst/>
          </a:prstGeom>
          <a:solidFill>
            <a:schemeClr val="accent1"/>
          </a:solidFill>
          <a:ln w="9525">
            <a:solidFill>
              <a:schemeClr val="tx1"/>
            </a:solidFill>
          </a:ln>
        </p:spPr>
        <p:txBody>
          <a:bodyPr wrap="square" rtlCol="0">
            <a:spAutoFit/>
          </a:bodyPr>
          <a:lstStyle/>
          <a:p>
            <a:r>
              <a:rPr lang="de-DE" sz="1800" b="1" u="sng" dirty="0" smtClean="0"/>
              <a:t>Pferde</a:t>
            </a:r>
            <a:endParaRPr lang="de-DE" sz="1800" u="sng" dirty="0" smtClean="0"/>
          </a:p>
          <a:p>
            <a:pPr marL="285750" indent="-285750">
              <a:buFont typeface="Arial" panose="020B0604020202020204" pitchFamily="34" charset="0"/>
              <a:buChar char="•"/>
            </a:pPr>
            <a:r>
              <a:rPr lang="de-DE" sz="1800" dirty="0" smtClean="0"/>
              <a:t>Fluchttiere, reagieren unberechenbar bis panikartig</a:t>
            </a:r>
          </a:p>
          <a:p>
            <a:pPr marL="285750" indent="-285750">
              <a:buFont typeface="Arial" panose="020B0604020202020204" pitchFamily="34" charset="0"/>
              <a:buChar char="•"/>
            </a:pPr>
            <a:r>
              <a:rPr lang="de-DE" sz="1800" dirty="0" smtClean="0"/>
              <a:t>Gute Rundumsicht</a:t>
            </a:r>
          </a:p>
          <a:p>
            <a:pPr marL="285750" indent="-285750">
              <a:buFont typeface="Arial" panose="020B0604020202020204" pitchFamily="34" charset="0"/>
              <a:buChar char="•"/>
            </a:pPr>
            <a:r>
              <a:rPr lang="de-DE" sz="1800" dirty="0" smtClean="0"/>
              <a:t>Schlechte Hell-Dunkel-Anpassungsfähigkeit</a:t>
            </a:r>
          </a:p>
          <a:p>
            <a:pPr marL="285750" indent="-285750">
              <a:buFont typeface="Arial" panose="020B0604020202020204" pitchFamily="34" charset="0"/>
              <a:buChar char="•"/>
            </a:pPr>
            <a:r>
              <a:rPr lang="de-DE" sz="1800" dirty="0" smtClean="0"/>
              <a:t>Ausgeprägte Sympathie/Antipathie zu Artgenossen</a:t>
            </a:r>
          </a:p>
          <a:p>
            <a:pPr marL="285750" indent="-285750">
              <a:buFont typeface="Arial" panose="020B0604020202020204" pitchFamily="34" charset="0"/>
              <a:buChar char="•"/>
            </a:pPr>
            <a:r>
              <a:rPr lang="de-DE" sz="1800" dirty="0" smtClean="0"/>
              <a:t>Vermeiden das Betreten unsicherer Fläche (</a:t>
            </a:r>
            <a:r>
              <a:rPr lang="de-DE" sz="1800" dirty="0" err="1" smtClean="0"/>
              <a:t>Hängerklappe</a:t>
            </a:r>
            <a:r>
              <a:rPr lang="de-DE" sz="1800" dirty="0" smtClean="0"/>
              <a:t>)</a:t>
            </a:r>
          </a:p>
          <a:p>
            <a:endParaRPr lang="de-DE" sz="1800" dirty="0" smtClean="0"/>
          </a:p>
          <a:p>
            <a:endParaRPr lang="de-DE" sz="1800" dirty="0"/>
          </a:p>
        </p:txBody>
      </p:sp>
      <p:sp>
        <p:nvSpPr>
          <p:cNvPr id="5" name="Textfeld 4"/>
          <p:cNvSpPr txBox="1"/>
          <p:nvPr/>
        </p:nvSpPr>
        <p:spPr>
          <a:xfrm>
            <a:off x="5076056" y="1844824"/>
            <a:ext cx="3744416" cy="3139321"/>
          </a:xfrm>
          <a:prstGeom prst="rect">
            <a:avLst/>
          </a:prstGeom>
          <a:solidFill>
            <a:schemeClr val="accent1"/>
          </a:solidFill>
          <a:ln w="6350">
            <a:solidFill>
              <a:schemeClr val="tx1"/>
            </a:solidFill>
          </a:ln>
        </p:spPr>
        <p:txBody>
          <a:bodyPr wrap="square" rtlCol="0">
            <a:spAutoFit/>
          </a:bodyPr>
          <a:lstStyle/>
          <a:p>
            <a:r>
              <a:rPr lang="de-DE" sz="1800" b="1" u="sng" dirty="0" smtClean="0"/>
              <a:t>Schafe:</a:t>
            </a:r>
          </a:p>
          <a:p>
            <a:pPr marL="285750" indent="-285750">
              <a:buFont typeface="Arial" panose="020B0604020202020204" pitchFamily="34" charset="0"/>
              <a:buChar char="•"/>
            </a:pPr>
            <a:r>
              <a:rPr lang="de-DE" sz="1800" dirty="0" smtClean="0"/>
              <a:t>Sehr starker Herdentrieb, fühlen sich in Gruppe am wohlsten</a:t>
            </a:r>
          </a:p>
          <a:p>
            <a:pPr marL="285750" indent="-285750">
              <a:buFont typeface="Arial" panose="020B0604020202020204" pitchFamily="34" charset="0"/>
              <a:buChar char="•"/>
            </a:pPr>
            <a:r>
              <a:rPr lang="de-DE" sz="1800" dirty="0" smtClean="0"/>
              <a:t>Isolation bedeutet großen Stress</a:t>
            </a:r>
          </a:p>
          <a:p>
            <a:pPr marL="285750" indent="-285750">
              <a:buFont typeface="Arial" panose="020B0604020202020204" pitchFamily="34" charset="0"/>
              <a:buChar char="•"/>
            </a:pPr>
            <a:r>
              <a:rPr lang="de-DE" sz="1800" dirty="0" smtClean="0"/>
              <a:t>Wenig direkte Erfahrung mit Menschen</a:t>
            </a:r>
          </a:p>
          <a:p>
            <a:pPr marL="285750" indent="-285750">
              <a:buFont typeface="Arial" panose="020B0604020202020204" pitchFamily="34" charset="0"/>
              <a:buChar char="•"/>
            </a:pPr>
            <a:r>
              <a:rPr lang="de-DE" sz="1800" dirty="0" smtClean="0"/>
              <a:t>Fluchttiere – schnell kopflos., Panik</a:t>
            </a:r>
          </a:p>
          <a:p>
            <a:pPr marL="285750" indent="-285750">
              <a:buFont typeface="Arial" panose="020B0604020202020204" pitchFamily="34" charset="0"/>
              <a:buChar char="•"/>
            </a:pPr>
            <a:r>
              <a:rPr lang="de-DE" sz="1800" dirty="0" smtClean="0"/>
              <a:t>Können gut springen</a:t>
            </a:r>
          </a:p>
          <a:p>
            <a:pPr marL="285750" indent="-285750">
              <a:buFont typeface="Arial" panose="020B0604020202020204" pitchFamily="34" charset="0"/>
              <a:buChar char="•"/>
            </a:pPr>
            <a:r>
              <a:rPr lang="de-DE" sz="1800" dirty="0" smtClean="0"/>
              <a:t>Sehen gut</a:t>
            </a:r>
          </a:p>
        </p:txBody>
      </p:sp>
    </p:spTree>
    <p:extLst>
      <p:ext uri="{BB962C8B-B14F-4D97-AF65-F5344CB8AC3E}">
        <p14:creationId xmlns:p14="http://schemas.microsoft.com/office/powerpoint/2010/main" val="1267946656"/>
      </p:ext>
    </p:extLst>
  </p:cSld>
  <p:clrMapOvr>
    <a:masterClrMapping/>
  </p:clrMapOvr>
  <p:transition spd="med">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de-DE" altLang="de-DE" smtClean="0"/>
              <a:t>Beförderungsdauer und Ruhezeiten</a:t>
            </a:r>
          </a:p>
        </p:txBody>
      </p:sp>
      <p:graphicFrame>
        <p:nvGraphicFramePr>
          <p:cNvPr id="434317" name="Group 141"/>
          <p:cNvGraphicFramePr>
            <a:graphicFrameLocks noGrp="1"/>
          </p:cNvGraphicFramePr>
          <p:nvPr/>
        </p:nvGraphicFramePr>
        <p:xfrm>
          <a:off x="539750" y="2133600"/>
          <a:ext cx="8280400" cy="3529264"/>
        </p:xfrm>
        <a:graphic>
          <a:graphicData uri="http://schemas.openxmlformats.org/drawingml/2006/table">
            <a:tbl>
              <a:tblPr/>
              <a:tblGrid>
                <a:gridCol w="1655763">
                  <a:extLst>
                    <a:ext uri="{9D8B030D-6E8A-4147-A177-3AD203B41FA5}">
                      <a16:colId xmlns:a16="http://schemas.microsoft.com/office/drawing/2014/main" val="20000"/>
                    </a:ext>
                  </a:extLst>
                </a:gridCol>
                <a:gridCol w="1612900">
                  <a:extLst>
                    <a:ext uri="{9D8B030D-6E8A-4147-A177-3AD203B41FA5}">
                      <a16:colId xmlns:a16="http://schemas.microsoft.com/office/drawing/2014/main" val="20001"/>
                    </a:ext>
                  </a:extLst>
                </a:gridCol>
                <a:gridCol w="2157412">
                  <a:extLst>
                    <a:ext uri="{9D8B030D-6E8A-4147-A177-3AD203B41FA5}">
                      <a16:colId xmlns:a16="http://schemas.microsoft.com/office/drawing/2014/main" val="20002"/>
                    </a:ext>
                  </a:extLst>
                </a:gridCol>
                <a:gridCol w="1414463">
                  <a:extLst>
                    <a:ext uri="{9D8B030D-6E8A-4147-A177-3AD203B41FA5}">
                      <a16:colId xmlns:a16="http://schemas.microsoft.com/office/drawing/2014/main" val="20003"/>
                    </a:ext>
                  </a:extLst>
                </a:gridCol>
                <a:gridCol w="1439862">
                  <a:extLst>
                    <a:ext uri="{9D8B030D-6E8A-4147-A177-3AD203B41FA5}">
                      <a16:colId xmlns:a16="http://schemas.microsoft.com/office/drawing/2014/main" val="20004"/>
                    </a:ext>
                  </a:extLst>
                </a:gridCol>
              </a:tblGrid>
              <a:tr h="53025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endParaRPr kumimoji="0" lang="de-DE" sz="1800" b="1" i="0" u="none" strike="noStrike" cap="none" normalizeH="0" baseline="0" smtClean="0">
                        <a:ln>
                          <a:noFill/>
                        </a:ln>
                        <a:solidFill>
                          <a:schemeClr val="tx1"/>
                        </a:solidFill>
                        <a:effectLst/>
                        <a:latin typeface="Arial" charset="0"/>
                      </a:endParaRP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1" i="0" u="none" strike="noStrike" cap="none" normalizeH="0" baseline="0" smtClean="0">
                          <a:ln>
                            <a:noFill/>
                          </a:ln>
                          <a:solidFill>
                            <a:schemeClr val="tx1"/>
                          </a:solidFill>
                          <a:effectLst/>
                          <a:latin typeface="Arial" charset="0"/>
                        </a:rPr>
                        <a:t>1. Fahrzeit</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1" i="0" u="none" strike="noStrike" cap="none" normalizeH="0" baseline="0" smtClean="0">
                          <a:ln>
                            <a:noFill/>
                          </a:ln>
                          <a:solidFill>
                            <a:schemeClr val="tx1"/>
                          </a:solidFill>
                          <a:effectLst/>
                          <a:latin typeface="Arial" charset="0"/>
                        </a:rPr>
                        <a:t>Ruhepause</a:t>
                      </a:r>
                      <a:br>
                        <a:rPr kumimoji="0" lang="de-DE" sz="1800" b="1" i="0" u="none" strike="noStrike" cap="none" normalizeH="0" baseline="0" smtClean="0">
                          <a:ln>
                            <a:noFill/>
                          </a:ln>
                          <a:solidFill>
                            <a:schemeClr val="tx1"/>
                          </a:solidFill>
                          <a:effectLst/>
                          <a:latin typeface="Arial" charset="0"/>
                        </a:rPr>
                      </a:br>
                      <a:r>
                        <a:rPr kumimoji="0" lang="de-DE" sz="1800" b="1" i="0" u="none" strike="noStrike" cap="none" normalizeH="0" baseline="0" smtClean="0">
                          <a:ln>
                            <a:noFill/>
                          </a:ln>
                          <a:solidFill>
                            <a:schemeClr val="tx1"/>
                          </a:solidFill>
                          <a:effectLst/>
                          <a:latin typeface="Arial" charset="0"/>
                        </a:rPr>
                        <a:t>(auf Fahrzeug)</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1" i="0" u="none" strike="noStrike" cap="none" normalizeH="0" baseline="0" smtClean="0">
                          <a:ln>
                            <a:noFill/>
                          </a:ln>
                          <a:solidFill>
                            <a:schemeClr val="tx1"/>
                          </a:solidFill>
                          <a:effectLst/>
                          <a:latin typeface="Arial" charset="0"/>
                        </a:rPr>
                        <a:t>2. Fahrzeit</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1" i="0" u="none" strike="noStrike" cap="none" normalizeH="0" baseline="0" smtClean="0">
                          <a:ln>
                            <a:noFill/>
                          </a:ln>
                          <a:solidFill>
                            <a:schemeClr val="tx1"/>
                          </a:solidFill>
                          <a:effectLst/>
                          <a:latin typeface="Arial" charset="0"/>
                        </a:rPr>
                        <a:t>Ruhepause</a:t>
                      </a:r>
                    </a:p>
                  </a:txBody>
                  <a:tcPr marT="45688" marB="4568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8566">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Kälber*, Fohlen*, Lämmer*, Zickel* nicht abgesetzt</a:t>
                      </a: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9 Std.</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mind. 1 Std. Tränke evtl. Futter</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9 Std.</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24 Std.</a:t>
                      </a:r>
                    </a:p>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Entladen,</a:t>
                      </a:r>
                    </a:p>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Füttern,</a:t>
                      </a:r>
                    </a:p>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Tränken</a:t>
                      </a:r>
                    </a:p>
                  </a:txBody>
                  <a:tcPr marT="45688" marB="4568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0252">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Schweine</a:t>
                      </a: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max. 24 Std., </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wenn jederzeit Wasserzugang möglich ist.</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val="10002"/>
                  </a:ext>
                </a:extLst>
              </a:tr>
              <a:tr h="530252">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dirty="0" smtClean="0">
                          <a:ln>
                            <a:noFill/>
                          </a:ln>
                          <a:solidFill>
                            <a:schemeClr val="tx1"/>
                          </a:solidFill>
                          <a:effectLst/>
                          <a:latin typeface="Arial" charset="0"/>
                        </a:rPr>
                        <a:t>Pferde</a:t>
                      </a: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alle 8 Std., </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Tränke evtl. Futter auf dem Fahrzeug</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val="10003"/>
                  </a:ext>
                </a:extLst>
              </a:tr>
              <a:tr h="749690">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Rinder, Schafe, Ziegen</a:t>
                      </a: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14 Std. </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1 Std. Tränke, evtl. Futter</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dirty="0" smtClean="0">
                          <a:ln>
                            <a:noFill/>
                          </a:ln>
                          <a:solidFill>
                            <a:schemeClr val="tx1"/>
                          </a:solidFill>
                          <a:effectLst/>
                          <a:latin typeface="Arial" charset="0"/>
                        </a:rPr>
                        <a:t>14 Std. </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de-DE"/>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39745248"/>
      </p:ext>
    </p:extLst>
  </p:cSld>
  <p:clrMapOvr>
    <a:masterClrMapping/>
  </p:clrMapOvr>
  <p:transition spd="med">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55576" y="404664"/>
            <a:ext cx="7772400" cy="533400"/>
          </a:xfrm>
        </p:spPr>
        <p:txBody>
          <a:bodyPr/>
          <a:lstStyle/>
          <a:p>
            <a:pPr eaLnBrk="1" hangingPunct="1"/>
            <a:r>
              <a:rPr lang="de-DE" altLang="de-DE" dirty="0" smtClean="0"/>
              <a:t>Transportpraxis</a:t>
            </a:r>
          </a:p>
        </p:txBody>
      </p:sp>
      <p:sp>
        <p:nvSpPr>
          <p:cNvPr id="21507" name="Rectangle 3"/>
          <p:cNvSpPr>
            <a:spLocks noGrp="1" noChangeArrowheads="1"/>
          </p:cNvSpPr>
          <p:nvPr>
            <p:ph type="body" idx="1"/>
          </p:nvPr>
        </p:nvSpPr>
        <p:spPr>
          <a:xfrm>
            <a:off x="683568" y="1196752"/>
            <a:ext cx="4464496" cy="4824536"/>
          </a:xfrm>
          <a:solidFill>
            <a:schemeClr val="accent1"/>
          </a:solidFill>
        </p:spPr>
        <p:txBody>
          <a:bodyPr/>
          <a:lstStyle/>
          <a:p>
            <a:pPr eaLnBrk="1" hangingPunct="1">
              <a:lnSpc>
                <a:spcPct val="70000"/>
              </a:lnSpc>
            </a:pPr>
            <a:r>
              <a:rPr lang="de-DE" altLang="de-DE" b="1" u="sng" dirty="0" smtClean="0"/>
              <a:t>Getrennte Verladung und Transport von</a:t>
            </a:r>
            <a:r>
              <a:rPr lang="de-DE" altLang="de-DE" b="1" dirty="0" smtClean="0"/>
              <a:t>:</a:t>
            </a:r>
            <a:endParaRPr lang="de-DE" altLang="de-DE" dirty="0" smtClean="0"/>
          </a:p>
          <a:p>
            <a:pPr eaLnBrk="1" hangingPunct="1">
              <a:lnSpc>
                <a:spcPct val="70000"/>
              </a:lnSpc>
              <a:buFontTx/>
              <a:buChar char="•"/>
            </a:pPr>
            <a:r>
              <a:rPr lang="de-DE" altLang="de-DE" dirty="0" smtClean="0"/>
              <a:t>unterschiedlichen Tierarten</a:t>
            </a:r>
          </a:p>
          <a:p>
            <a:pPr eaLnBrk="1" hangingPunct="1">
              <a:lnSpc>
                <a:spcPct val="70000"/>
              </a:lnSpc>
              <a:buFontTx/>
              <a:buChar char="•"/>
            </a:pPr>
            <a:r>
              <a:rPr lang="de-DE" altLang="de-DE" dirty="0" smtClean="0"/>
              <a:t>Tieren mit beträchtlichem Größen - oder Altersunterschied</a:t>
            </a:r>
          </a:p>
          <a:p>
            <a:pPr eaLnBrk="1" hangingPunct="1">
              <a:lnSpc>
                <a:spcPct val="70000"/>
              </a:lnSpc>
              <a:buFontTx/>
              <a:buChar char="•"/>
            </a:pPr>
            <a:r>
              <a:rPr lang="de-DE" altLang="de-DE" dirty="0" smtClean="0"/>
              <a:t>ausgewachsenen Ebern und Hengsten</a:t>
            </a:r>
          </a:p>
          <a:p>
            <a:pPr eaLnBrk="1" hangingPunct="1">
              <a:lnSpc>
                <a:spcPct val="70000"/>
              </a:lnSpc>
              <a:buFontTx/>
              <a:buChar char="•"/>
            </a:pPr>
            <a:r>
              <a:rPr lang="de-DE" altLang="de-DE" dirty="0" smtClean="0"/>
              <a:t>geschlechtsreifen männlichen und weiblichen Tieren</a:t>
            </a:r>
          </a:p>
          <a:p>
            <a:pPr eaLnBrk="1" hangingPunct="1">
              <a:lnSpc>
                <a:spcPct val="70000"/>
              </a:lnSpc>
              <a:buFontTx/>
              <a:buChar char="•"/>
            </a:pPr>
            <a:r>
              <a:rPr lang="de-DE" altLang="de-DE" dirty="0" err="1" smtClean="0"/>
              <a:t>behornten</a:t>
            </a:r>
            <a:r>
              <a:rPr lang="de-DE" altLang="de-DE" dirty="0" smtClean="0"/>
              <a:t> und </a:t>
            </a:r>
            <a:r>
              <a:rPr lang="de-DE" altLang="de-DE" dirty="0" err="1" smtClean="0"/>
              <a:t>unbehornten</a:t>
            </a:r>
            <a:r>
              <a:rPr lang="de-DE" altLang="de-DE" dirty="0" smtClean="0"/>
              <a:t> Tieren</a:t>
            </a:r>
          </a:p>
          <a:p>
            <a:pPr eaLnBrk="1" hangingPunct="1">
              <a:lnSpc>
                <a:spcPct val="70000"/>
              </a:lnSpc>
              <a:buFontTx/>
              <a:buChar char="•"/>
            </a:pPr>
            <a:r>
              <a:rPr lang="de-DE" altLang="de-DE" dirty="0" smtClean="0"/>
              <a:t>angebundenen und nicht angebundenen Tieren</a:t>
            </a:r>
          </a:p>
          <a:p>
            <a:pPr eaLnBrk="1" hangingPunct="1">
              <a:lnSpc>
                <a:spcPct val="70000"/>
              </a:lnSpc>
              <a:buFontTx/>
              <a:buChar char="•"/>
            </a:pPr>
            <a:r>
              <a:rPr lang="de-DE" altLang="de-DE" dirty="0" smtClean="0"/>
              <a:t>rivalisierende Tiere</a:t>
            </a:r>
          </a:p>
          <a:p>
            <a:pPr eaLnBrk="1" hangingPunct="1">
              <a:lnSpc>
                <a:spcPct val="70000"/>
              </a:lnSpc>
              <a:buFontTx/>
              <a:buChar char="•"/>
            </a:pPr>
            <a:endParaRPr lang="de-DE" altLang="de-DE" sz="800" dirty="0" smtClean="0"/>
          </a:p>
          <a:p>
            <a:pPr eaLnBrk="1" hangingPunct="1">
              <a:lnSpc>
                <a:spcPct val="70000"/>
              </a:lnSpc>
            </a:pPr>
            <a:r>
              <a:rPr lang="de-DE" altLang="de-DE" sz="1600" b="1" u="sng" dirty="0" smtClean="0"/>
              <a:t>Ausnahme</a:t>
            </a:r>
            <a:r>
              <a:rPr lang="de-DE" altLang="de-DE" sz="1600" b="1" dirty="0" smtClean="0"/>
              <a:t> :</a:t>
            </a:r>
          </a:p>
          <a:p>
            <a:pPr eaLnBrk="1" hangingPunct="1">
              <a:lnSpc>
                <a:spcPct val="90000"/>
              </a:lnSpc>
              <a:buFont typeface="Arial" panose="020B0604020202020204" pitchFamily="34" charset="0"/>
              <a:buChar char="•"/>
            </a:pPr>
            <a:r>
              <a:rPr lang="de-DE" altLang="de-DE" sz="1600" dirty="0" smtClean="0"/>
              <a:t>Wenn die Tiere untereinander verträglich und aneinander gewöhnt sind oder </a:t>
            </a:r>
          </a:p>
          <a:p>
            <a:pPr marL="0" indent="0" eaLnBrk="1" hangingPunct="1">
              <a:lnSpc>
                <a:spcPct val="90000"/>
              </a:lnSpc>
            </a:pPr>
            <a:r>
              <a:rPr lang="de-DE" altLang="de-DE" sz="1600" dirty="0"/>
              <a:t> </a:t>
            </a:r>
            <a:r>
              <a:rPr lang="de-DE" altLang="de-DE" sz="1600" dirty="0" smtClean="0"/>
              <a:t>     Muttertiere ihre nicht entwöhnten Jungtiere     mitführen</a:t>
            </a:r>
          </a:p>
          <a:p>
            <a:pPr eaLnBrk="1" hangingPunct="1">
              <a:lnSpc>
                <a:spcPct val="90000"/>
              </a:lnSpc>
              <a:buFontTx/>
              <a:buChar char="•"/>
            </a:pPr>
            <a:r>
              <a:rPr lang="de-DE" altLang="de-DE" sz="1600" dirty="0" smtClean="0"/>
              <a:t>Nicht </a:t>
            </a:r>
            <a:r>
              <a:rPr lang="de-DE" altLang="de-DE" sz="1600" dirty="0" err="1" smtClean="0"/>
              <a:t>halfterführige</a:t>
            </a:r>
            <a:r>
              <a:rPr lang="de-DE" altLang="de-DE" sz="1600" dirty="0" smtClean="0"/>
              <a:t> </a:t>
            </a:r>
            <a:r>
              <a:rPr lang="de-DE" altLang="de-DE" sz="1600" dirty="0" err="1" smtClean="0"/>
              <a:t>Equiden</a:t>
            </a:r>
            <a:r>
              <a:rPr lang="de-DE" altLang="de-DE" sz="1600" dirty="0" smtClean="0"/>
              <a:t> dürfen nur in Gruppen von </a:t>
            </a:r>
            <a:br>
              <a:rPr lang="de-DE" altLang="de-DE" sz="1600" dirty="0" smtClean="0"/>
            </a:br>
            <a:r>
              <a:rPr lang="de-DE" altLang="de-DE" sz="1600" dirty="0" smtClean="0"/>
              <a:t>max. 4 Tieren befördert werden</a:t>
            </a:r>
          </a:p>
        </p:txBody>
      </p:sp>
      <p:sp>
        <p:nvSpPr>
          <p:cNvPr id="2" name="Textfeld 1"/>
          <p:cNvSpPr txBox="1"/>
          <p:nvPr/>
        </p:nvSpPr>
        <p:spPr>
          <a:xfrm>
            <a:off x="5364088" y="1196752"/>
            <a:ext cx="3496344" cy="4801314"/>
          </a:xfrm>
          <a:prstGeom prst="rect">
            <a:avLst/>
          </a:prstGeom>
          <a:solidFill>
            <a:schemeClr val="accent1"/>
          </a:solidFill>
        </p:spPr>
        <p:txBody>
          <a:bodyPr wrap="square" rtlCol="0">
            <a:spAutoFit/>
          </a:bodyPr>
          <a:lstStyle/>
          <a:p>
            <a:pPr eaLnBrk="1" hangingPunct="1"/>
            <a:r>
              <a:rPr lang="de-DE" altLang="de-DE" sz="1800" b="1" u="sng" dirty="0"/>
              <a:t>Richtwerte aus der deutschen </a:t>
            </a:r>
            <a:r>
              <a:rPr lang="de-DE" altLang="de-DE" sz="1800" b="1" u="sng" dirty="0" err="1"/>
              <a:t>TransportVO</a:t>
            </a:r>
            <a:r>
              <a:rPr lang="de-DE" altLang="de-DE" sz="1800" b="1" u="sng" dirty="0"/>
              <a:t>:</a:t>
            </a:r>
          </a:p>
          <a:p>
            <a:pPr eaLnBrk="1" hangingPunct="1"/>
            <a:r>
              <a:rPr lang="de-DE" altLang="de-DE" sz="1800" dirty="0"/>
              <a:t>(Empfehlungen für gute Praxis und gültig für </a:t>
            </a:r>
            <a:r>
              <a:rPr lang="de-DE" altLang="de-DE" sz="1800" dirty="0" smtClean="0"/>
              <a:t>Inlandstransporte</a:t>
            </a:r>
            <a:r>
              <a:rPr lang="de-DE" altLang="de-DE" sz="1800" dirty="0"/>
              <a:t>)</a:t>
            </a:r>
          </a:p>
          <a:p>
            <a:pPr eaLnBrk="1" hangingPunct="1"/>
            <a:r>
              <a:rPr lang="de-DE" altLang="de-DE" sz="1800" u="sng" dirty="0"/>
              <a:t>Maximale Gruppengröße </a:t>
            </a:r>
            <a:r>
              <a:rPr lang="de-DE" altLang="de-DE" sz="1800" dirty="0"/>
              <a:t>pro Abteil:</a:t>
            </a:r>
          </a:p>
          <a:p>
            <a:pPr lvl="1" eaLnBrk="1" hangingPunct="1">
              <a:buFontTx/>
              <a:buChar char="–"/>
            </a:pPr>
            <a:r>
              <a:rPr lang="de-DE" altLang="de-DE" sz="1800" dirty="0"/>
              <a:t>  15 Kälber</a:t>
            </a:r>
          </a:p>
          <a:p>
            <a:pPr lvl="1" eaLnBrk="1" hangingPunct="1">
              <a:buFontTx/>
              <a:buChar char="–"/>
            </a:pPr>
            <a:r>
              <a:rPr lang="de-DE" altLang="de-DE" sz="1800" dirty="0"/>
              <a:t>    6 Rinder (Querverladung</a:t>
            </a:r>
            <a:r>
              <a:rPr lang="de-DE" altLang="de-DE" sz="1800" dirty="0" smtClean="0"/>
              <a:t>/</a:t>
            </a:r>
          </a:p>
          <a:p>
            <a:pPr lvl="1" eaLnBrk="1" hangingPunct="1"/>
            <a:r>
              <a:rPr lang="de-DE" altLang="de-DE" sz="1800" dirty="0"/>
              <a:t> </a:t>
            </a:r>
            <a:r>
              <a:rPr lang="de-DE" altLang="de-DE" sz="1800" dirty="0" smtClean="0"/>
              <a:t>     angebunden</a:t>
            </a:r>
            <a:r>
              <a:rPr lang="de-DE" altLang="de-DE" sz="1800" dirty="0"/>
              <a:t>)</a:t>
            </a:r>
          </a:p>
          <a:p>
            <a:pPr lvl="1" eaLnBrk="1" hangingPunct="1">
              <a:buFontTx/>
              <a:buChar char="–"/>
            </a:pPr>
            <a:r>
              <a:rPr lang="de-DE" altLang="de-DE" sz="1800" dirty="0"/>
              <a:t>    8 Rinder/ </a:t>
            </a:r>
            <a:r>
              <a:rPr lang="de-DE" altLang="de-DE" sz="1800" dirty="0" smtClean="0"/>
              <a:t>Gruppe</a:t>
            </a:r>
            <a:endParaRPr lang="de-DE" altLang="de-DE" sz="1800" dirty="0"/>
          </a:p>
          <a:p>
            <a:pPr lvl="1" eaLnBrk="1" hangingPunct="1">
              <a:buFontTx/>
              <a:buChar char="–"/>
            </a:pPr>
            <a:r>
              <a:rPr lang="de-DE" altLang="de-DE" sz="1800" dirty="0"/>
              <a:t>  50 Schafe/ </a:t>
            </a:r>
            <a:r>
              <a:rPr lang="de-DE" altLang="de-DE" sz="1800" dirty="0" smtClean="0"/>
              <a:t>Ziegen</a:t>
            </a:r>
            <a:endParaRPr lang="de-DE" altLang="de-DE" sz="1800" dirty="0"/>
          </a:p>
          <a:p>
            <a:pPr lvl="1" eaLnBrk="1" hangingPunct="1">
              <a:buFontTx/>
              <a:buChar char="–"/>
            </a:pPr>
            <a:r>
              <a:rPr lang="de-DE" altLang="de-DE" sz="1800" dirty="0"/>
              <a:t>120 Ferkel (~ 10 kg)</a:t>
            </a:r>
          </a:p>
          <a:p>
            <a:pPr lvl="1" eaLnBrk="1" hangingPunct="1">
              <a:buFontTx/>
              <a:buChar char="–"/>
            </a:pPr>
            <a:r>
              <a:rPr lang="de-DE" altLang="de-DE" sz="1800" dirty="0"/>
              <a:t>  50 Ferkel (&lt; 30 kg)</a:t>
            </a:r>
          </a:p>
          <a:p>
            <a:pPr lvl="1" eaLnBrk="1" hangingPunct="1">
              <a:buFontTx/>
              <a:buChar char="–"/>
            </a:pPr>
            <a:r>
              <a:rPr lang="de-DE" altLang="de-DE" sz="1800" dirty="0"/>
              <a:t>  15 Mastschweine bzw. </a:t>
            </a:r>
            <a:r>
              <a:rPr lang="de-DE" altLang="de-DE" sz="1800" dirty="0" smtClean="0"/>
              <a:t>Jungsauen oder </a:t>
            </a:r>
            <a:r>
              <a:rPr lang="de-DE" altLang="de-DE" sz="1800" dirty="0" err="1"/>
              <a:t>Jungeber</a:t>
            </a:r>
            <a:endParaRPr lang="de-DE" altLang="de-DE" sz="1800" dirty="0"/>
          </a:p>
          <a:p>
            <a:pPr lvl="1" eaLnBrk="1" hangingPunct="1">
              <a:buFontTx/>
              <a:buChar char="–"/>
            </a:pPr>
            <a:r>
              <a:rPr lang="de-DE" altLang="de-DE" sz="1800" dirty="0"/>
              <a:t>    5 Sauen</a:t>
            </a:r>
          </a:p>
        </p:txBody>
      </p:sp>
    </p:spTree>
    <p:extLst>
      <p:ext uri="{BB962C8B-B14F-4D97-AF65-F5344CB8AC3E}">
        <p14:creationId xmlns:p14="http://schemas.microsoft.com/office/powerpoint/2010/main" val="1530524634"/>
      </p:ext>
    </p:extLst>
  </p:cSld>
  <p:clrMapOvr>
    <a:masterClrMapping/>
  </p:clrMapOvr>
  <p:transition spd="med">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a:xfrm>
            <a:off x="611188" y="620713"/>
            <a:ext cx="7772400" cy="533400"/>
          </a:xfrm>
        </p:spPr>
        <p:txBody>
          <a:bodyPr/>
          <a:lstStyle/>
          <a:p>
            <a:r>
              <a:rPr lang="de-DE"/>
              <a:t>Transportpraxis</a:t>
            </a:r>
          </a:p>
        </p:txBody>
      </p:sp>
      <p:sp>
        <p:nvSpPr>
          <p:cNvPr id="781315" name="Rectangle 3"/>
          <p:cNvSpPr>
            <a:spLocks noGrp="1" noChangeArrowheads="1"/>
          </p:cNvSpPr>
          <p:nvPr>
            <p:ph type="body" idx="1"/>
          </p:nvPr>
        </p:nvSpPr>
        <p:spPr>
          <a:xfrm>
            <a:off x="685800" y="1268413"/>
            <a:ext cx="7772400" cy="4827587"/>
          </a:xfrm>
        </p:spPr>
        <p:txBody>
          <a:bodyPr/>
          <a:lstStyle/>
          <a:p>
            <a:r>
              <a:rPr lang="de-DE" sz="2000" dirty="0">
                <a:solidFill>
                  <a:srgbClr val="009900"/>
                </a:solidFill>
              </a:rPr>
              <a:t>Sonstiges nach deutscher Verordnung</a:t>
            </a:r>
          </a:p>
          <a:p>
            <a:r>
              <a:rPr lang="de-DE" sz="1800" u="sng" dirty="0"/>
              <a:t>Abtrennung:</a:t>
            </a:r>
          </a:p>
          <a:p>
            <a:r>
              <a:rPr lang="de-DE" sz="1800" dirty="0"/>
              <a:t>- bis zu 5 Pferde durch eine stabile Trennvorrichtung abzutrennen</a:t>
            </a:r>
          </a:p>
          <a:p>
            <a:r>
              <a:rPr lang="de-DE" sz="1800" dirty="0">
                <a:cs typeface="Arial" charset="0"/>
              </a:rPr>
              <a:t>→ entweder bis Fahrzeugboden und ab 120 cm Höhe durchbrochen   oder</a:t>
            </a:r>
          </a:p>
          <a:p>
            <a:r>
              <a:rPr lang="de-DE" sz="1800" dirty="0">
                <a:cs typeface="Arial" charset="0"/>
              </a:rPr>
              <a:t>→ mind. 60 cm über Fahrzeugboden beginnend und 60 cm Höhe</a:t>
            </a:r>
          </a:p>
          <a:p>
            <a:endParaRPr lang="de-DE" sz="1800" u="sng" dirty="0"/>
          </a:p>
          <a:p>
            <a:r>
              <a:rPr lang="de-DE" sz="1800" u="sng" dirty="0"/>
              <a:t>Schienentransport – innerstaatlich</a:t>
            </a:r>
            <a:r>
              <a:rPr lang="de-DE" dirty="0"/>
              <a:t>:</a:t>
            </a:r>
          </a:p>
          <a:p>
            <a:r>
              <a:rPr lang="de-DE" dirty="0" err="1"/>
              <a:t>Equiden</a:t>
            </a:r>
            <a:r>
              <a:rPr lang="de-DE" dirty="0"/>
              <a:t> werden angebunden so befördert:</a:t>
            </a:r>
          </a:p>
          <a:p>
            <a:pPr>
              <a:buFontTx/>
              <a:buChar char="-"/>
            </a:pPr>
            <a:r>
              <a:rPr lang="de-DE" dirty="0"/>
              <a:t>Bei Querverladung Sicht zur selben Seite des Wagons</a:t>
            </a:r>
          </a:p>
          <a:p>
            <a:pPr>
              <a:buFontTx/>
              <a:buChar char="-"/>
            </a:pPr>
            <a:r>
              <a:rPr lang="de-DE" dirty="0"/>
              <a:t>Bei Längsverladung gegenüberstehend</a:t>
            </a:r>
          </a:p>
          <a:p>
            <a:pPr>
              <a:buFontTx/>
              <a:buChar char="-"/>
            </a:pPr>
            <a:r>
              <a:rPr lang="de-DE" dirty="0"/>
              <a:t>Gilt nicht, wenn Tiere in Einzelboxen</a:t>
            </a:r>
          </a:p>
          <a:p>
            <a:pPr>
              <a:buFontTx/>
              <a:buChar char="-"/>
            </a:pPr>
            <a:r>
              <a:rPr lang="de-DE" dirty="0"/>
              <a:t>Fohlen und halfterungewohnte Tiere müssen nicht angebunden werden</a:t>
            </a:r>
          </a:p>
        </p:txBody>
      </p:sp>
    </p:spTree>
    <p:extLst>
      <p:ext uri="{BB962C8B-B14F-4D97-AF65-F5344CB8AC3E}">
        <p14:creationId xmlns:p14="http://schemas.microsoft.com/office/powerpoint/2010/main" val="697289106"/>
      </p:ext>
    </p:extLst>
  </p:cSld>
  <p:clrMapOvr>
    <a:masterClrMapping/>
  </p:clrMapOvr>
  <p:transition spd="med">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56523" y="476672"/>
            <a:ext cx="7772400" cy="533400"/>
          </a:xfrm>
        </p:spPr>
        <p:txBody>
          <a:bodyPr/>
          <a:lstStyle/>
          <a:p>
            <a:pPr eaLnBrk="1" hangingPunct="1"/>
            <a:r>
              <a:rPr lang="de-DE" altLang="de-DE" dirty="0" smtClean="0"/>
              <a:t>Zeitabstände für das Füttern </a:t>
            </a:r>
            <a:br>
              <a:rPr lang="de-DE" altLang="de-DE" dirty="0" smtClean="0"/>
            </a:br>
            <a:r>
              <a:rPr lang="de-DE" altLang="de-DE" dirty="0" smtClean="0"/>
              <a:t>und Tränken</a:t>
            </a:r>
          </a:p>
        </p:txBody>
      </p:sp>
      <p:sp>
        <p:nvSpPr>
          <p:cNvPr id="24579" name="Rectangle 3"/>
          <p:cNvSpPr>
            <a:spLocks noGrp="1" noChangeArrowheads="1"/>
          </p:cNvSpPr>
          <p:nvPr>
            <p:ph type="body" idx="1"/>
          </p:nvPr>
        </p:nvSpPr>
        <p:spPr>
          <a:xfrm>
            <a:off x="656523" y="1412776"/>
            <a:ext cx="7772400" cy="4114800"/>
          </a:xfrm>
        </p:spPr>
        <p:txBody>
          <a:bodyPr/>
          <a:lstStyle/>
          <a:p>
            <a:pPr eaLnBrk="1" hangingPunct="1">
              <a:lnSpc>
                <a:spcPct val="100000"/>
              </a:lnSpc>
              <a:spcBef>
                <a:spcPct val="50000"/>
              </a:spcBef>
              <a:buFontTx/>
              <a:buChar char="•"/>
            </a:pPr>
            <a:r>
              <a:rPr lang="de-DE" altLang="de-DE" b="1" dirty="0" smtClean="0"/>
              <a:t>Nicht abgesetzte und mit Milch ernährte Kälber, Ferkel, Lämmer, Zickel und Fohlen</a:t>
            </a:r>
            <a:r>
              <a:rPr lang="de-DE" altLang="de-DE" dirty="0" smtClean="0"/>
              <a:t> benötigen </a:t>
            </a:r>
            <a:r>
              <a:rPr lang="de-DE" altLang="de-DE" b="1" dirty="0" smtClean="0">
                <a:solidFill>
                  <a:srgbClr val="009900"/>
                </a:solidFill>
              </a:rPr>
              <a:t>nach 9 Std. Transport eine mind. 1-stündige Pause</a:t>
            </a:r>
            <a:r>
              <a:rPr lang="de-DE" altLang="de-DE" dirty="0" smtClean="0"/>
              <a:t>, </a:t>
            </a:r>
            <a:br>
              <a:rPr lang="de-DE" altLang="de-DE" dirty="0" smtClean="0"/>
            </a:br>
            <a:r>
              <a:rPr lang="de-DE" altLang="de-DE" dirty="0" smtClean="0"/>
              <a:t>in der Zeit müssen sie getränkt und nötigenfalls gefüttert werden</a:t>
            </a:r>
          </a:p>
          <a:p>
            <a:pPr eaLnBrk="1" hangingPunct="1">
              <a:lnSpc>
                <a:spcPct val="100000"/>
              </a:lnSpc>
              <a:spcBef>
                <a:spcPct val="50000"/>
              </a:spcBef>
              <a:buFontTx/>
              <a:buChar char="•"/>
            </a:pPr>
            <a:r>
              <a:rPr lang="de-DE" altLang="de-DE" b="1" dirty="0" smtClean="0"/>
              <a:t>Schweine</a:t>
            </a:r>
            <a:r>
              <a:rPr lang="de-DE" altLang="de-DE" dirty="0" smtClean="0"/>
              <a:t> können </a:t>
            </a:r>
            <a:r>
              <a:rPr lang="de-DE" altLang="de-DE" b="1" dirty="0" smtClean="0">
                <a:solidFill>
                  <a:srgbClr val="009900"/>
                </a:solidFill>
              </a:rPr>
              <a:t>max. 24 Std. </a:t>
            </a:r>
            <a:r>
              <a:rPr lang="de-DE" altLang="de-DE" dirty="0" smtClean="0"/>
              <a:t> befördert werden bei </a:t>
            </a:r>
            <a:r>
              <a:rPr lang="de-DE" altLang="de-DE" b="1" dirty="0" smtClean="0"/>
              <a:t>ständiger</a:t>
            </a:r>
            <a:r>
              <a:rPr lang="de-DE" altLang="de-DE" dirty="0" smtClean="0"/>
              <a:t> Versorgung mit Wasser</a:t>
            </a:r>
          </a:p>
          <a:p>
            <a:pPr eaLnBrk="1" hangingPunct="1">
              <a:lnSpc>
                <a:spcPct val="100000"/>
              </a:lnSpc>
              <a:spcBef>
                <a:spcPct val="50000"/>
              </a:spcBef>
              <a:buFontTx/>
              <a:buChar char="•"/>
            </a:pPr>
            <a:r>
              <a:rPr lang="de-DE" altLang="de-DE" b="1" dirty="0" err="1" smtClean="0"/>
              <a:t>Hausequiden</a:t>
            </a:r>
            <a:r>
              <a:rPr lang="de-DE" altLang="de-DE" dirty="0" smtClean="0"/>
              <a:t> (Schlachtpferde) können </a:t>
            </a:r>
            <a:r>
              <a:rPr lang="de-DE" altLang="de-DE" b="1" dirty="0" smtClean="0">
                <a:solidFill>
                  <a:srgbClr val="009900"/>
                </a:solidFill>
              </a:rPr>
              <a:t>max. 24 Std. </a:t>
            </a:r>
            <a:r>
              <a:rPr lang="de-DE" altLang="de-DE" dirty="0" smtClean="0"/>
              <a:t> transportiert werden bei Pausen nach jeweils 8 h zum Tränken und nötigenfalls Füttern</a:t>
            </a:r>
          </a:p>
          <a:p>
            <a:pPr>
              <a:buFontTx/>
              <a:buChar char="•"/>
            </a:pPr>
            <a:r>
              <a:rPr lang="de-DE" sz="1800" b="1" dirty="0"/>
              <a:t>Registrierte </a:t>
            </a:r>
            <a:r>
              <a:rPr lang="de-DE" sz="1800" b="1" dirty="0" err="1"/>
              <a:t>Equiden</a:t>
            </a:r>
            <a:r>
              <a:rPr lang="de-DE" sz="2000" b="1" dirty="0">
                <a:solidFill>
                  <a:srgbClr val="009900"/>
                </a:solidFill>
              </a:rPr>
              <a:t> </a:t>
            </a:r>
            <a:r>
              <a:rPr lang="de-DE" sz="1800" dirty="0"/>
              <a:t>ohne konkrete Vorgaben</a:t>
            </a:r>
          </a:p>
          <a:p>
            <a:pPr eaLnBrk="1" hangingPunct="1">
              <a:lnSpc>
                <a:spcPct val="100000"/>
              </a:lnSpc>
              <a:spcBef>
                <a:spcPct val="50000"/>
              </a:spcBef>
              <a:buFontTx/>
              <a:buChar char="•"/>
            </a:pPr>
            <a:r>
              <a:rPr lang="de-DE" altLang="de-DE" b="1" dirty="0" smtClean="0"/>
              <a:t>Rinder, Schafe und Ziegen</a:t>
            </a:r>
            <a:r>
              <a:rPr lang="de-DE" altLang="de-DE" dirty="0" smtClean="0"/>
              <a:t> benötigen </a:t>
            </a:r>
            <a:br>
              <a:rPr lang="de-DE" altLang="de-DE" dirty="0" smtClean="0"/>
            </a:br>
            <a:r>
              <a:rPr lang="de-DE" altLang="de-DE" b="1" dirty="0" smtClean="0">
                <a:solidFill>
                  <a:srgbClr val="009900"/>
                </a:solidFill>
              </a:rPr>
              <a:t>nach 14 h</a:t>
            </a:r>
            <a:r>
              <a:rPr lang="de-DE" altLang="de-DE" b="1" dirty="0" smtClean="0"/>
              <a:t> </a:t>
            </a:r>
            <a:r>
              <a:rPr lang="de-DE" altLang="de-DE" b="1" dirty="0" smtClean="0">
                <a:solidFill>
                  <a:srgbClr val="009900"/>
                </a:solidFill>
              </a:rPr>
              <a:t>mind. eine 1-stündige </a:t>
            </a:r>
            <a:r>
              <a:rPr lang="de-DE" altLang="de-DE" dirty="0" smtClean="0"/>
              <a:t>Ruhepause, damit sie getränkt und nötigenfalls gefüttert werden können</a:t>
            </a:r>
          </a:p>
          <a:p>
            <a:pPr eaLnBrk="1" hangingPunct="1">
              <a:lnSpc>
                <a:spcPct val="100000"/>
              </a:lnSpc>
              <a:spcBef>
                <a:spcPct val="50000"/>
              </a:spcBef>
              <a:buFontTx/>
              <a:buChar char="•"/>
            </a:pPr>
            <a:r>
              <a:rPr lang="de-DE" altLang="de-DE" dirty="0" smtClean="0"/>
              <a:t>Laktierende Tiere ohne Jungtiere müssen nach </a:t>
            </a:r>
            <a:r>
              <a:rPr lang="de-DE" altLang="de-DE" b="1" dirty="0" smtClean="0">
                <a:solidFill>
                  <a:srgbClr val="009900"/>
                </a:solidFill>
              </a:rPr>
              <a:t>spätestens 12 Stunden</a:t>
            </a:r>
            <a:r>
              <a:rPr lang="de-DE" altLang="de-DE" dirty="0" smtClean="0"/>
              <a:t> gemolken werden</a:t>
            </a:r>
          </a:p>
        </p:txBody>
      </p:sp>
    </p:spTree>
    <p:extLst>
      <p:ext uri="{BB962C8B-B14F-4D97-AF65-F5344CB8AC3E}">
        <p14:creationId xmlns:p14="http://schemas.microsoft.com/office/powerpoint/2010/main" val="2874223085"/>
      </p:ext>
    </p:extLst>
  </p:cSld>
  <p:clrMapOvr>
    <a:masterClrMapping/>
  </p:clrMapOvr>
  <p:transition spd="med">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53210" y="476672"/>
            <a:ext cx="7772400" cy="533400"/>
          </a:xfrm>
        </p:spPr>
        <p:txBody>
          <a:bodyPr/>
          <a:lstStyle/>
          <a:p>
            <a:pPr eaLnBrk="1" hangingPunct="1"/>
            <a:r>
              <a:rPr lang="de-DE" altLang="de-DE" sz="2000" dirty="0" smtClean="0"/>
              <a:t>Futter- und Wasserbedarf der Tiere</a:t>
            </a:r>
            <a:br>
              <a:rPr lang="de-DE" altLang="de-DE" sz="2000" dirty="0" smtClean="0"/>
            </a:br>
            <a:r>
              <a:rPr lang="de-DE" altLang="de-DE" sz="2000" dirty="0" smtClean="0"/>
              <a:t> während des Transportes</a:t>
            </a:r>
          </a:p>
        </p:txBody>
      </p:sp>
      <p:sp>
        <p:nvSpPr>
          <p:cNvPr id="20483" name="Rectangle 3"/>
          <p:cNvSpPr>
            <a:spLocks noGrp="1" noChangeArrowheads="1"/>
          </p:cNvSpPr>
          <p:nvPr>
            <p:ph type="body" idx="1"/>
          </p:nvPr>
        </p:nvSpPr>
        <p:spPr>
          <a:xfrm>
            <a:off x="639146" y="1196752"/>
            <a:ext cx="7772400" cy="4752528"/>
          </a:xfrm>
        </p:spPr>
        <p:txBody>
          <a:bodyPr/>
          <a:lstStyle/>
          <a:p>
            <a:pPr eaLnBrk="1" hangingPunct="1"/>
            <a:r>
              <a:rPr lang="de-DE" altLang="de-DE" dirty="0" smtClean="0"/>
              <a:t>			</a:t>
            </a:r>
            <a:r>
              <a:rPr lang="de-DE" altLang="de-DE" sz="1800" dirty="0" smtClean="0"/>
              <a:t>Wasserbedarf/Tag (l)	Futterbedarf/Tag</a:t>
            </a:r>
          </a:p>
          <a:p>
            <a:pPr eaLnBrk="1" hangingPunct="1"/>
            <a:endParaRPr lang="de-DE" altLang="de-DE" sz="1800" dirty="0" smtClean="0"/>
          </a:p>
          <a:p>
            <a:pPr eaLnBrk="1" hangingPunct="1"/>
            <a:r>
              <a:rPr lang="de-DE" altLang="de-DE" sz="1800" dirty="0" smtClean="0"/>
              <a:t>Rinder		50 – 100			5 – 9 kg Heu/500 kg LG	</a:t>
            </a:r>
          </a:p>
          <a:p>
            <a:pPr eaLnBrk="1" hangingPunct="1"/>
            <a:endParaRPr lang="de-DE" altLang="de-DE" sz="1800" dirty="0" smtClean="0"/>
          </a:p>
          <a:p>
            <a:pPr eaLnBrk="1" hangingPunct="1"/>
            <a:r>
              <a:rPr lang="de-DE" altLang="de-DE" sz="1800" dirty="0" smtClean="0"/>
              <a:t>Kälber		7 - 15			4 – 8 Liter Tränke</a:t>
            </a:r>
          </a:p>
          <a:p>
            <a:pPr eaLnBrk="1" hangingPunct="1"/>
            <a:endParaRPr lang="de-DE" altLang="de-DE" sz="1800" dirty="0" smtClean="0"/>
          </a:p>
          <a:p>
            <a:pPr eaLnBrk="1" hangingPunct="1"/>
            <a:r>
              <a:rPr lang="de-DE" altLang="de-DE" sz="1800" dirty="0" smtClean="0"/>
              <a:t>Schweine	8 – 15 je nach Alter, Fütterung</a:t>
            </a:r>
          </a:p>
          <a:p>
            <a:pPr eaLnBrk="1" hangingPunct="1"/>
            <a:r>
              <a:rPr lang="de-DE" altLang="de-DE" sz="1800" dirty="0" smtClean="0"/>
              <a:t>Ferkel		und Außentemperatur 	</a:t>
            </a:r>
          </a:p>
          <a:p>
            <a:pPr eaLnBrk="1" hangingPunct="1"/>
            <a:r>
              <a:rPr lang="de-DE" altLang="de-DE" sz="1800" dirty="0" smtClean="0"/>
              <a:t>		 		</a:t>
            </a:r>
          </a:p>
          <a:p>
            <a:pPr eaLnBrk="1" hangingPunct="1"/>
            <a:r>
              <a:rPr lang="de-DE" altLang="de-DE" sz="1800" dirty="0" smtClean="0"/>
              <a:t>Schafe		2 – 7 je nach Witterung, Futter,	1,5 kg Heu</a:t>
            </a:r>
          </a:p>
          <a:p>
            <a:pPr eaLnBrk="1" hangingPunct="1"/>
            <a:r>
              <a:rPr lang="de-DE" altLang="de-DE" sz="1800" dirty="0" smtClean="0"/>
              <a:t>			Milchleistung</a:t>
            </a:r>
          </a:p>
          <a:p>
            <a:pPr eaLnBrk="1" hangingPunct="1"/>
            <a:endParaRPr lang="de-DE" altLang="de-DE" sz="1800" dirty="0" smtClean="0"/>
          </a:p>
          <a:p>
            <a:pPr eaLnBrk="1" hangingPunct="1"/>
            <a:r>
              <a:rPr lang="de-DE" altLang="de-DE" sz="1800" dirty="0" smtClean="0"/>
              <a:t>Pferde		~ 50			ca. 6 kg Heu/ 500 kg LG			</a:t>
            </a:r>
          </a:p>
          <a:p>
            <a:pPr eaLnBrk="1" hangingPunct="1"/>
            <a:r>
              <a:rPr lang="de-DE" altLang="de-DE" dirty="0" smtClean="0"/>
              <a:t>Gilt vor allem für längere Transporte</a:t>
            </a:r>
          </a:p>
        </p:txBody>
      </p:sp>
    </p:spTree>
    <p:extLst>
      <p:ext uri="{BB962C8B-B14F-4D97-AF65-F5344CB8AC3E}">
        <p14:creationId xmlns:p14="http://schemas.microsoft.com/office/powerpoint/2010/main" val="3820561323"/>
      </p:ext>
    </p:extLst>
  </p:cSld>
  <p:clrMapOvr>
    <a:masterClrMapping/>
  </p:clrMapOvr>
  <p:transition spd="med">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de-DE" altLang="de-DE" smtClean="0"/>
              <a:t>Beförderungsdauer und Ruhezeiten</a:t>
            </a:r>
          </a:p>
        </p:txBody>
      </p:sp>
      <p:graphicFrame>
        <p:nvGraphicFramePr>
          <p:cNvPr id="434317" name="Group 141"/>
          <p:cNvGraphicFramePr>
            <a:graphicFrameLocks noGrp="1"/>
          </p:cNvGraphicFramePr>
          <p:nvPr/>
        </p:nvGraphicFramePr>
        <p:xfrm>
          <a:off x="539750" y="2133600"/>
          <a:ext cx="8280400" cy="3529264"/>
        </p:xfrm>
        <a:graphic>
          <a:graphicData uri="http://schemas.openxmlformats.org/drawingml/2006/table">
            <a:tbl>
              <a:tblPr/>
              <a:tblGrid>
                <a:gridCol w="1655763">
                  <a:extLst>
                    <a:ext uri="{9D8B030D-6E8A-4147-A177-3AD203B41FA5}">
                      <a16:colId xmlns:a16="http://schemas.microsoft.com/office/drawing/2014/main" val="20000"/>
                    </a:ext>
                  </a:extLst>
                </a:gridCol>
                <a:gridCol w="1612900">
                  <a:extLst>
                    <a:ext uri="{9D8B030D-6E8A-4147-A177-3AD203B41FA5}">
                      <a16:colId xmlns:a16="http://schemas.microsoft.com/office/drawing/2014/main" val="20001"/>
                    </a:ext>
                  </a:extLst>
                </a:gridCol>
                <a:gridCol w="2157412">
                  <a:extLst>
                    <a:ext uri="{9D8B030D-6E8A-4147-A177-3AD203B41FA5}">
                      <a16:colId xmlns:a16="http://schemas.microsoft.com/office/drawing/2014/main" val="20002"/>
                    </a:ext>
                  </a:extLst>
                </a:gridCol>
                <a:gridCol w="1414463">
                  <a:extLst>
                    <a:ext uri="{9D8B030D-6E8A-4147-A177-3AD203B41FA5}">
                      <a16:colId xmlns:a16="http://schemas.microsoft.com/office/drawing/2014/main" val="20003"/>
                    </a:ext>
                  </a:extLst>
                </a:gridCol>
                <a:gridCol w="1439862">
                  <a:extLst>
                    <a:ext uri="{9D8B030D-6E8A-4147-A177-3AD203B41FA5}">
                      <a16:colId xmlns:a16="http://schemas.microsoft.com/office/drawing/2014/main" val="20004"/>
                    </a:ext>
                  </a:extLst>
                </a:gridCol>
              </a:tblGrid>
              <a:tr h="53025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endParaRPr kumimoji="0" lang="de-DE" sz="1800" b="1" i="0" u="none" strike="noStrike" cap="none" normalizeH="0" baseline="0" smtClean="0">
                        <a:ln>
                          <a:noFill/>
                        </a:ln>
                        <a:solidFill>
                          <a:schemeClr val="tx1"/>
                        </a:solidFill>
                        <a:effectLst/>
                        <a:latin typeface="Arial" charset="0"/>
                      </a:endParaRP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1" i="0" u="none" strike="noStrike" cap="none" normalizeH="0" baseline="0" smtClean="0">
                          <a:ln>
                            <a:noFill/>
                          </a:ln>
                          <a:solidFill>
                            <a:schemeClr val="tx1"/>
                          </a:solidFill>
                          <a:effectLst/>
                          <a:latin typeface="Arial" charset="0"/>
                        </a:rPr>
                        <a:t>1. Fahrzeit</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1" i="0" u="none" strike="noStrike" cap="none" normalizeH="0" baseline="0" smtClean="0">
                          <a:ln>
                            <a:noFill/>
                          </a:ln>
                          <a:solidFill>
                            <a:schemeClr val="tx1"/>
                          </a:solidFill>
                          <a:effectLst/>
                          <a:latin typeface="Arial" charset="0"/>
                        </a:rPr>
                        <a:t>Ruhepause</a:t>
                      </a:r>
                      <a:br>
                        <a:rPr kumimoji="0" lang="de-DE" sz="1800" b="1" i="0" u="none" strike="noStrike" cap="none" normalizeH="0" baseline="0" smtClean="0">
                          <a:ln>
                            <a:noFill/>
                          </a:ln>
                          <a:solidFill>
                            <a:schemeClr val="tx1"/>
                          </a:solidFill>
                          <a:effectLst/>
                          <a:latin typeface="Arial" charset="0"/>
                        </a:rPr>
                      </a:br>
                      <a:r>
                        <a:rPr kumimoji="0" lang="de-DE" sz="1800" b="1" i="0" u="none" strike="noStrike" cap="none" normalizeH="0" baseline="0" smtClean="0">
                          <a:ln>
                            <a:noFill/>
                          </a:ln>
                          <a:solidFill>
                            <a:schemeClr val="tx1"/>
                          </a:solidFill>
                          <a:effectLst/>
                          <a:latin typeface="Arial" charset="0"/>
                        </a:rPr>
                        <a:t>(auf Fahrzeug)</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1" i="0" u="none" strike="noStrike" cap="none" normalizeH="0" baseline="0" smtClean="0">
                          <a:ln>
                            <a:noFill/>
                          </a:ln>
                          <a:solidFill>
                            <a:schemeClr val="tx1"/>
                          </a:solidFill>
                          <a:effectLst/>
                          <a:latin typeface="Arial" charset="0"/>
                        </a:rPr>
                        <a:t>2. Fahrzeit</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1" i="0" u="none" strike="noStrike" cap="none" normalizeH="0" baseline="0" smtClean="0">
                          <a:ln>
                            <a:noFill/>
                          </a:ln>
                          <a:solidFill>
                            <a:schemeClr val="tx1"/>
                          </a:solidFill>
                          <a:effectLst/>
                          <a:latin typeface="Arial" charset="0"/>
                        </a:rPr>
                        <a:t>Ruhepause</a:t>
                      </a:r>
                    </a:p>
                  </a:txBody>
                  <a:tcPr marT="45688" marB="4568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8566">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Kälber*, Fohlen*, Lämmer*, Zickel* nicht abgesetzt</a:t>
                      </a: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9 Std.</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mind. 1 Std. Tränke evtl. Futter</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9 Std.</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24 Std.</a:t>
                      </a:r>
                    </a:p>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Entladen,</a:t>
                      </a:r>
                    </a:p>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Füttern,</a:t>
                      </a:r>
                    </a:p>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Tränken</a:t>
                      </a:r>
                    </a:p>
                  </a:txBody>
                  <a:tcPr marT="45688" marB="4568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0252">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Schweine</a:t>
                      </a: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max. 24 Std., </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wenn jederzeit Wasserzugang möglich ist.</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val="10002"/>
                  </a:ext>
                </a:extLst>
              </a:tr>
              <a:tr h="530252">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Pferde</a:t>
                      </a: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alle 8 Std., </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Tränke evtl. Futter auf dem Fahrzeug</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val="10003"/>
                  </a:ext>
                </a:extLst>
              </a:tr>
              <a:tr h="749690">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dirty="0" smtClean="0">
                          <a:ln>
                            <a:noFill/>
                          </a:ln>
                          <a:solidFill>
                            <a:schemeClr val="tx1"/>
                          </a:solidFill>
                          <a:effectLst/>
                          <a:latin typeface="Arial" charset="0"/>
                        </a:rPr>
                        <a:t>Rinder, Schafe, Ziegen</a:t>
                      </a:r>
                    </a:p>
                  </a:txBody>
                  <a:tcPr marT="45688" marB="4568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14 Std. </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smtClean="0">
                          <a:ln>
                            <a:noFill/>
                          </a:ln>
                          <a:solidFill>
                            <a:schemeClr val="tx1"/>
                          </a:solidFill>
                          <a:effectLst/>
                          <a:latin typeface="Arial" charset="0"/>
                        </a:rPr>
                        <a:t>1 Std. Tränke, evtl. Futter</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800" b="0" i="0" u="none" strike="noStrike" cap="none" normalizeH="0" baseline="0" dirty="0" smtClean="0">
                          <a:ln>
                            <a:noFill/>
                          </a:ln>
                          <a:solidFill>
                            <a:schemeClr val="tx1"/>
                          </a:solidFill>
                          <a:effectLst/>
                          <a:latin typeface="Arial" charset="0"/>
                        </a:rPr>
                        <a:t>14 Std. </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de-DE"/>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00426934"/>
      </p:ext>
    </p:extLst>
  </p:cSld>
  <p:clrMapOvr>
    <a:masterClrMapping/>
  </p:clrMapOvr>
  <p:transition spd="med">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a:xfrm>
            <a:off x="685800" y="476250"/>
            <a:ext cx="7772400" cy="649288"/>
          </a:xfrm>
        </p:spPr>
        <p:txBody>
          <a:bodyPr/>
          <a:lstStyle/>
          <a:p>
            <a:r>
              <a:rPr lang="de-DE"/>
              <a:t>Beförderungsdauer</a:t>
            </a:r>
          </a:p>
        </p:txBody>
      </p:sp>
      <p:sp>
        <p:nvSpPr>
          <p:cNvPr id="504835" name="Rectangle 3"/>
          <p:cNvSpPr>
            <a:spLocks noGrp="1" noChangeArrowheads="1"/>
          </p:cNvSpPr>
          <p:nvPr>
            <p:ph type="body" idx="1"/>
          </p:nvPr>
        </p:nvSpPr>
        <p:spPr>
          <a:xfrm>
            <a:off x="684213" y="1341438"/>
            <a:ext cx="7772400" cy="4546600"/>
          </a:xfrm>
        </p:spPr>
        <p:txBody>
          <a:bodyPr/>
          <a:lstStyle/>
          <a:p>
            <a:r>
              <a:rPr lang="de-DE" sz="2000" dirty="0"/>
              <a:t>Nach der festgesetzten Beförderungsdauer müssen die Tiere </a:t>
            </a:r>
          </a:p>
          <a:p>
            <a:pPr>
              <a:buFontTx/>
              <a:buChar char="•"/>
            </a:pPr>
            <a:r>
              <a:rPr lang="de-DE" sz="2000" dirty="0"/>
              <a:t>entladen, gefüttert und getränkt werden und </a:t>
            </a:r>
          </a:p>
          <a:p>
            <a:pPr>
              <a:buFontTx/>
              <a:buChar char="•"/>
            </a:pPr>
            <a:r>
              <a:rPr lang="de-DE" sz="2000" dirty="0"/>
              <a:t>eine Ruhezeit von </a:t>
            </a:r>
            <a:r>
              <a:rPr lang="de-DE" sz="2000" b="1" dirty="0"/>
              <a:t>mind. 24 h</a:t>
            </a:r>
            <a:r>
              <a:rPr lang="de-DE" sz="2000" dirty="0"/>
              <a:t> einhalten</a:t>
            </a:r>
          </a:p>
          <a:p>
            <a:endParaRPr lang="de-DE" sz="2000" dirty="0"/>
          </a:p>
          <a:p>
            <a:r>
              <a:rPr lang="de-DE" sz="2000" dirty="0"/>
              <a:t>Die Beförderungsdauer darf</a:t>
            </a:r>
          </a:p>
          <a:p>
            <a:r>
              <a:rPr lang="de-DE" sz="2000" dirty="0"/>
              <a:t>- insbesondere unter Berücksichtigung des Bestimmungsortes – </a:t>
            </a:r>
          </a:p>
          <a:p>
            <a:r>
              <a:rPr lang="de-DE" sz="2000" dirty="0"/>
              <a:t>im </a:t>
            </a:r>
            <a:r>
              <a:rPr lang="de-DE" sz="2000" b="1" dirty="0"/>
              <a:t>Interesse der Tiere um 2 Stunden</a:t>
            </a:r>
            <a:r>
              <a:rPr lang="de-DE" sz="2000" dirty="0"/>
              <a:t> verlängert werden</a:t>
            </a:r>
          </a:p>
          <a:p>
            <a:endParaRPr lang="de-DE" sz="2000" dirty="0"/>
          </a:p>
          <a:p>
            <a:r>
              <a:rPr lang="de-DE" sz="2000" b="1" dirty="0"/>
              <a:t>Schlachttiertransporte</a:t>
            </a:r>
            <a:r>
              <a:rPr lang="de-DE" sz="2000" dirty="0"/>
              <a:t> zu </a:t>
            </a:r>
            <a:r>
              <a:rPr lang="de-DE" sz="2000" dirty="0" smtClean="0"/>
              <a:t>Schlachtstätten  </a:t>
            </a:r>
            <a:r>
              <a:rPr lang="de-DE" sz="2000" dirty="0"/>
              <a:t>in Deutschland</a:t>
            </a:r>
          </a:p>
          <a:p>
            <a:r>
              <a:rPr lang="de-DE" sz="2000" dirty="0"/>
              <a:t> -&gt; normalerweise nicht länger als 8 Stunden</a:t>
            </a:r>
          </a:p>
          <a:p>
            <a:endParaRPr lang="de-DE" sz="2000" dirty="0"/>
          </a:p>
          <a:p>
            <a:endParaRPr lang="de-DE" sz="2000" dirty="0"/>
          </a:p>
          <a:p>
            <a:endParaRPr lang="de-DE" sz="2000" dirty="0"/>
          </a:p>
          <a:p>
            <a:endParaRPr lang="de-DE" sz="2000" dirty="0"/>
          </a:p>
        </p:txBody>
      </p:sp>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p:txBody>
          <a:bodyPr/>
          <a:lstStyle/>
          <a:p>
            <a:r>
              <a:rPr lang="de-DE" sz="2100"/>
              <a:t>Anforderungen  für </a:t>
            </a:r>
            <a:r>
              <a:rPr lang="de-DE" sz="2100">
                <a:solidFill>
                  <a:srgbClr val="FF0000"/>
                </a:solidFill>
              </a:rPr>
              <a:t>Landwirte/Pferdehalter</a:t>
            </a:r>
            <a:r>
              <a:rPr lang="de-DE" sz="2100"/>
              <a:t>, die </a:t>
            </a:r>
            <a:r>
              <a:rPr lang="de-DE" sz="2100">
                <a:solidFill>
                  <a:srgbClr val="FF0000"/>
                </a:solidFill>
              </a:rPr>
              <a:t>eigene </a:t>
            </a:r>
            <a:r>
              <a:rPr lang="de-DE" sz="2100"/>
              <a:t>Tiere fahren – in Verbindung mit wirtschaftlicher Tätigkeit:</a:t>
            </a:r>
          </a:p>
        </p:txBody>
      </p:sp>
      <p:sp>
        <p:nvSpPr>
          <p:cNvPr id="447491" name="Rectangle 3"/>
          <p:cNvSpPr>
            <a:spLocks noGrp="1" noChangeArrowheads="1"/>
          </p:cNvSpPr>
          <p:nvPr>
            <p:ph type="body" idx="1"/>
          </p:nvPr>
        </p:nvSpPr>
        <p:spPr>
          <a:xfrm>
            <a:off x="685800" y="1844675"/>
            <a:ext cx="8207375" cy="4464050"/>
          </a:xfrm>
        </p:spPr>
        <p:txBody>
          <a:bodyPr/>
          <a:lstStyle/>
          <a:p>
            <a:pPr>
              <a:tabLst>
                <a:tab pos="2776538" algn="l"/>
              </a:tabLst>
            </a:pPr>
            <a:r>
              <a:rPr lang="de-DE" sz="2000" dirty="0"/>
              <a:t>Für Transporte </a:t>
            </a:r>
            <a:r>
              <a:rPr lang="de-DE" sz="2000" dirty="0">
                <a:solidFill>
                  <a:srgbClr val="FF0000"/>
                </a:solidFill>
              </a:rPr>
              <a:t>&lt; 50 km</a:t>
            </a:r>
            <a:r>
              <a:rPr lang="de-DE" sz="2000" dirty="0"/>
              <a:t> ab ihrem Betrieb:	</a:t>
            </a:r>
          </a:p>
          <a:p>
            <a:pPr>
              <a:tabLst>
                <a:tab pos="2776538" algn="l"/>
              </a:tabLst>
            </a:pPr>
            <a:r>
              <a:rPr lang="de-DE" sz="1800" u="sng" dirty="0"/>
              <a:t>Es müssen folgende allgemeine Bedingungen erfüllt sein:</a:t>
            </a:r>
          </a:p>
          <a:p>
            <a:pPr lvl="1">
              <a:lnSpc>
                <a:spcPct val="100000"/>
              </a:lnSpc>
              <a:buFont typeface="Wingdings" pitchFamily="2" charset="2"/>
              <a:buAutoNum type="alphaLcParenR"/>
              <a:tabLst>
                <a:tab pos="2776538" algn="l"/>
              </a:tabLst>
            </a:pPr>
            <a:r>
              <a:rPr lang="de-DE" sz="1800" dirty="0"/>
              <a:t>Qualifiziertes </a:t>
            </a:r>
            <a:r>
              <a:rPr lang="de-DE" sz="1800" b="1" dirty="0"/>
              <a:t>Personal</a:t>
            </a:r>
          </a:p>
          <a:p>
            <a:pPr lvl="1">
              <a:lnSpc>
                <a:spcPct val="100000"/>
              </a:lnSpc>
              <a:buFont typeface="Wingdings" pitchFamily="2" charset="2"/>
              <a:buAutoNum type="alphaLcParenR"/>
              <a:tabLst>
                <a:tab pos="2776538" algn="l"/>
              </a:tabLst>
            </a:pPr>
            <a:r>
              <a:rPr lang="de-DE" sz="1800" b="1" dirty="0"/>
              <a:t>Transportfähigkeit</a:t>
            </a:r>
            <a:r>
              <a:rPr lang="de-DE" sz="1800" dirty="0"/>
              <a:t> der Tiere</a:t>
            </a:r>
          </a:p>
          <a:p>
            <a:pPr lvl="1">
              <a:lnSpc>
                <a:spcPct val="100000"/>
              </a:lnSpc>
              <a:buFont typeface="Wingdings" pitchFamily="2" charset="2"/>
              <a:buAutoNum type="alphaLcParenR"/>
              <a:tabLst>
                <a:tab pos="2776538" algn="l"/>
              </a:tabLst>
            </a:pPr>
            <a:r>
              <a:rPr lang="de-DE" sz="1800" dirty="0"/>
              <a:t>Transport so kurz wie möglich</a:t>
            </a:r>
          </a:p>
          <a:p>
            <a:pPr lvl="1">
              <a:lnSpc>
                <a:spcPct val="100000"/>
              </a:lnSpc>
              <a:buFont typeface="Wingdings" pitchFamily="2" charset="2"/>
              <a:buAutoNum type="alphaLcParenR"/>
              <a:tabLst>
                <a:tab pos="2776538" algn="l"/>
              </a:tabLst>
            </a:pPr>
            <a:r>
              <a:rPr lang="de-DE" sz="1800" dirty="0"/>
              <a:t>Transport erfolgt ohne schuldhafte Verzögerung</a:t>
            </a:r>
          </a:p>
          <a:p>
            <a:pPr lvl="1">
              <a:lnSpc>
                <a:spcPct val="100000"/>
              </a:lnSpc>
              <a:buFont typeface="Wingdings" pitchFamily="2" charset="2"/>
              <a:buAutoNum type="alphaLcParenR"/>
              <a:tabLst>
                <a:tab pos="2776538" algn="l"/>
              </a:tabLst>
            </a:pPr>
            <a:r>
              <a:rPr lang="de-DE" sz="1800" b="1" dirty="0"/>
              <a:t>Eignung der Transportmittel</a:t>
            </a:r>
            <a:r>
              <a:rPr lang="de-DE" sz="1800" dirty="0"/>
              <a:t> (sicher, nicht verletzungsträchtig)</a:t>
            </a:r>
          </a:p>
          <a:p>
            <a:pPr lvl="1">
              <a:lnSpc>
                <a:spcPct val="100000"/>
              </a:lnSpc>
              <a:buFont typeface="Wingdings" pitchFamily="2" charset="2"/>
              <a:buAutoNum type="alphaLcParenR"/>
              <a:tabLst>
                <a:tab pos="2776538" algn="l"/>
              </a:tabLst>
            </a:pPr>
            <a:r>
              <a:rPr lang="de-DE" sz="1800" dirty="0"/>
              <a:t>Tiere haben ausreichend </a:t>
            </a:r>
            <a:r>
              <a:rPr lang="de-DE" sz="1800" b="1" dirty="0"/>
              <a:t>Boden- und Standfläche</a:t>
            </a:r>
          </a:p>
          <a:p>
            <a:pPr lvl="1">
              <a:lnSpc>
                <a:spcPct val="100000"/>
              </a:lnSpc>
              <a:buFont typeface="Wingdings" pitchFamily="2" charset="2"/>
              <a:buAutoNum type="alphaLcParenR"/>
              <a:tabLst>
                <a:tab pos="2776538" algn="l"/>
              </a:tabLst>
            </a:pPr>
            <a:r>
              <a:rPr lang="de-DE" sz="1800" dirty="0"/>
              <a:t>Versorgung der Tiere</a:t>
            </a:r>
          </a:p>
          <a:p>
            <a:pPr>
              <a:lnSpc>
                <a:spcPct val="100000"/>
              </a:lnSpc>
              <a:buFont typeface="Wingdings" pitchFamily="2" charset="2"/>
              <a:buChar char="Ø"/>
              <a:tabLst>
                <a:tab pos="2776538" algn="l"/>
              </a:tabLst>
            </a:pPr>
            <a:r>
              <a:rPr lang="de-DE" sz="1800" b="1" dirty="0"/>
              <a:t>Keine Tierbeförderung gestattet, wenn dadurch den Tieren Verletzungen oder unnötige Leiden zugefügt werden können</a:t>
            </a:r>
          </a:p>
          <a:p>
            <a:pPr>
              <a:lnSpc>
                <a:spcPct val="100000"/>
              </a:lnSpc>
              <a:buFont typeface="Wingdings" pitchFamily="2" charset="2"/>
              <a:buChar char="Ø"/>
              <a:tabLst>
                <a:tab pos="2776538" algn="l"/>
              </a:tabLst>
            </a:pPr>
            <a:r>
              <a:rPr lang="de-DE" sz="1800" dirty="0"/>
              <a:t>Gilt für alle Transporte – alle Tierarten</a:t>
            </a:r>
          </a:p>
          <a:p>
            <a:pPr>
              <a:tabLst>
                <a:tab pos="2776538" algn="l"/>
              </a:tabLst>
            </a:pPr>
            <a:endParaRPr lang="de-DE" sz="2000" dirty="0"/>
          </a:p>
        </p:txBody>
      </p:sp>
    </p:spTree>
    <p:extLst>
      <p:ext uri="{BB962C8B-B14F-4D97-AF65-F5344CB8AC3E}">
        <p14:creationId xmlns:p14="http://schemas.microsoft.com/office/powerpoint/2010/main" val="1504552696"/>
      </p:ext>
    </p:extLst>
  </p:cSld>
  <p:clrMapOvr>
    <a:masterClrMapping/>
  </p:clrMapOvr>
  <p:transition spd="med">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7544" y="332656"/>
            <a:ext cx="7772400" cy="533400"/>
          </a:xfrm>
        </p:spPr>
        <p:txBody>
          <a:bodyPr/>
          <a:lstStyle/>
          <a:p>
            <a:pPr eaLnBrk="1" hangingPunct="1"/>
            <a:r>
              <a:rPr lang="de-DE" altLang="de-DE" sz="2400" dirty="0" smtClean="0"/>
              <a:t>Raumangebot Schweine</a:t>
            </a:r>
          </a:p>
        </p:txBody>
      </p:sp>
      <p:sp>
        <p:nvSpPr>
          <p:cNvPr id="34819" name="Rectangle 3"/>
          <p:cNvSpPr>
            <a:spLocks noGrp="1" noChangeArrowheads="1"/>
          </p:cNvSpPr>
          <p:nvPr>
            <p:ph type="body" sz="half" idx="1"/>
          </p:nvPr>
        </p:nvSpPr>
        <p:spPr>
          <a:xfrm>
            <a:off x="580645" y="3365503"/>
            <a:ext cx="4032250" cy="2735263"/>
          </a:xfrm>
        </p:spPr>
        <p:txBody>
          <a:bodyPr/>
          <a:lstStyle/>
          <a:p>
            <a:pPr marL="0" indent="0" eaLnBrk="1" hangingPunct="1"/>
            <a:endParaRPr lang="de-DE" altLang="de-DE" sz="2000" dirty="0" smtClean="0"/>
          </a:p>
          <a:p>
            <a:pPr marL="0" indent="0" eaLnBrk="1" hangingPunct="1"/>
            <a:r>
              <a:rPr lang="de-DE" altLang="de-DE" sz="2000" dirty="0" smtClean="0"/>
              <a:t> </a:t>
            </a:r>
          </a:p>
          <a:p>
            <a:endParaRPr lang="de-DE" altLang="de-DE" sz="2000" dirty="0"/>
          </a:p>
          <a:p>
            <a:pPr marL="0" indent="0" eaLnBrk="1" hangingPunct="1"/>
            <a:endParaRPr lang="de-DE" altLang="de-DE" sz="2000" dirty="0" smtClean="0"/>
          </a:p>
          <a:p>
            <a:pPr marL="0" indent="0" eaLnBrk="1" hangingPunct="1"/>
            <a:endParaRPr lang="de-DE" altLang="de-DE" sz="1800" dirty="0" smtClean="0"/>
          </a:p>
        </p:txBody>
      </p:sp>
      <p:graphicFrame>
        <p:nvGraphicFramePr>
          <p:cNvPr id="601092" name="Group 4"/>
          <p:cNvGraphicFramePr>
            <a:graphicFrameLocks noGrp="1"/>
          </p:cNvGraphicFramePr>
          <p:nvPr>
            <p:ph sz="half" idx="2"/>
          </p:nvPr>
        </p:nvGraphicFramePr>
        <p:xfrm>
          <a:off x="4792663" y="1773238"/>
          <a:ext cx="4100512" cy="4327528"/>
        </p:xfrm>
        <a:graphic>
          <a:graphicData uri="http://schemas.openxmlformats.org/drawingml/2006/table">
            <a:tbl>
              <a:tblPr/>
              <a:tblGrid>
                <a:gridCol w="1292225">
                  <a:extLst>
                    <a:ext uri="{9D8B030D-6E8A-4147-A177-3AD203B41FA5}">
                      <a16:colId xmlns:a16="http://schemas.microsoft.com/office/drawing/2014/main" val="20000"/>
                    </a:ext>
                  </a:extLst>
                </a:gridCol>
                <a:gridCol w="1441450">
                  <a:extLst>
                    <a:ext uri="{9D8B030D-6E8A-4147-A177-3AD203B41FA5}">
                      <a16:colId xmlns:a16="http://schemas.microsoft.com/office/drawing/2014/main" val="20001"/>
                    </a:ext>
                  </a:extLst>
                </a:gridCol>
                <a:gridCol w="1366837">
                  <a:extLst>
                    <a:ext uri="{9D8B030D-6E8A-4147-A177-3AD203B41FA5}">
                      <a16:colId xmlns:a16="http://schemas.microsoft.com/office/drawing/2014/main" val="20002"/>
                    </a:ext>
                  </a:extLst>
                </a:gridCol>
              </a:tblGrid>
              <a:tr h="568221">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1" i="0" u="none" strike="noStrike" cap="none" normalizeH="0" baseline="0" smtClean="0">
                          <a:ln>
                            <a:noFill/>
                          </a:ln>
                          <a:solidFill>
                            <a:schemeClr val="tx1"/>
                          </a:solidFill>
                          <a:effectLst/>
                          <a:latin typeface="Arial" charset="0"/>
                        </a:rPr>
                        <a:t>Gewicht bis (kg)</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1" i="0" u="none" strike="noStrike" cap="none" normalizeH="0" baseline="0" smtClean="0">
                          <a:ln>
                            <a:noFill/>
                          </a:ln>
                          <a:solidFill>
                            <a:schemeClr val="tx1"/>
                          </a:solidFill>
                          <a:effectLst/>
                          <a:latin typeface="Arial" charset="0"/>
                        </a:rPr>
                        <a:t>Fläche (m²/Tier)</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1" i="0" u="none" strike="noStrike" cap="none" normalizeH="0" baseline="0" smtClean="0">
                          <a:ln>
                            <a:noFill/>
                          </a:ln>
                          <a:solidFill>
                            <a:schemeClr val="tx1"/>
                          </a:solidFill>
                          <a:effectLst/>
                          <a:latin typeface="Arial" charset="0"/>
                        </a:rPr>
                        <a:t>Tiere/m²</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5221">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6</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0,07</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14,3</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85">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10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0,11</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9,1</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42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25</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0,18</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5,5</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14268">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30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0,21</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4,7</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4"/>
                  </a:ext>
                </a:extLst>
              </a:tr>
              <a:tr h="2888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40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0,26</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3,8</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88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50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0,30</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3,3</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88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60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0,35</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2,9</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88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70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0,37</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2,7</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88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80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0,40</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2,5</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88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100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0,45</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2,2</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888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110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0,5</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2</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7285">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120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0,55</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1,8</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12"/>
                  </a:ext>
                </a:extLst>
              </a:tr>
              <a:tr h="288872">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&gt; 120</a:t>
                      </a:r>
                    </a:p>
                  </a:txBody>
                  <a:tcPr marL="90000" marR="900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0,70</a:t>
                      </a:r>
                    </a:p>
                  </a:txBody>
                  <a:tcPr marL="90000" marR="90000" marT="46792" marB="46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30000"/>
                        </a:spcBef>
                        <a:spcAft>
                          <a:spcPct val="0"/>
                        </a:spcAft>
                        <a:buClrTx/>
                        <a:buSzPct val="100000"/>
                        <a:buFontTx/>
                        <a:buNone/>
                        <a:tabLst/>
                      </a:pPr>
                      <a:r>
                        <a:rPr kumimoji="0" lang="de-DE" sz="1400" b="0" i="0" u="none" strike="noStrike" cap="none" normalizeH="0" baseline="0" smtClean="0">
                          <a:ln>
                            <a:noFill/>
                          </a:ln>
                          <a:solidFill>
                            <a:schemeClr val="tx1"/>
                          </a:solidFill>
                          <a:effectLst/>
                          <a:latin typeface="Arial" charset="0"/>
                        </a:rPr>
                        <a:t>1,4</a:t>
                      </a:r>
                    </a:p>
                  </a:txBody>
                  <a:tcPr marL="90000" marR="900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2" name="Textfeld 1"/>
          <p:cNvSpPr txBox="1"/>
          <p:nvPr/>
        </p:nvSpPr>
        <p:spPr>
          <a:xfrm>
            <a:off x="323528" y="1259346"/>
            <a:ext cx="8214816" cy="5570756"/>
          </a:xfrm>
          <a:prstGeom prst="rect">
            <a:avLst/>
          </a:prstGeom>
          <a:noFill/>
        </p:spPr>
        <p:txBody>
          <a:bodyPr wrap="square" rtlCol="0">
            <a:spAutoFit/>
          </a:bodyPr>
          <a:lstStyle/>
          <a:p>
            <a:pPr eaLnBrk="1" hangingPunct="1"/>
            <a:r>
              <a:rPr lang="de-DE" altLang="de-DE" sz="1800" b="1" dirty="0"/>
              <a:t>Alle Schweine müssen in natürlicher Haltung mindestens liegen oder </a:t>
            </a:r>
          </a:p>
          <a:p>
            <a:pPr eaLnBrk="1" hangingPunct="1"/>
            <a:r>
              <a:rPr lang="de-DE" altLang="de-DE" sz="1800" b="1" dirty="0"/>
              <a:t>stehen </a:t>
            </a:r>
            <a:r>
              <a:rPr lang="de-DE" altLang="de-DE" sz="1800" b="1" dirty="0" smtClean="0"/>
              <a:t>können</a:t>
            </a:r>
          </a:p>
          <a:p>
            <a:pPr eaLnBrk="1" hangingPunct="1"/>
            <a:r>
              <a:rPr lang="de-DE" altLang="de-DE" sz="1800" b="1" dirty="0" smtClean="0"/>
              <a:t> </a:t>
            </a:r>
            <a:endParaRPr lang="de-DE" altLang="de-DE" sz="1800" b="1" dirty="0"/>
          </a:p>
          <a:p>
            <a:pPr eaLnBrk="1" hangingPunct="1"/>
            <a:r>
              <a:rPr lang="de-DE" altLang="de-DE" sz="1800" dirty="0" smtClean="0"/>
              <a:t>EU: bei </a:t>
            </a:r>
            <a:r>
              <a:rPr lang="de-DE" altLang="de-DE" sz="1800" dirty="0"/>
              <a:t>ca. 100 kg </a:t>
            </a:r>
            <a:r>
              <a:rPr lang="de-DE" altLang="de-DE" sz="1800" dirty="0" smtClean="0"/>
              <a:t>schweren </a:t>
            </a:r>
            <a:r>
              <a:rPr lang="de-DE" altLang="de-DE" sz="1800" dirty="0"/>
              <a:t>Schweinen </a:t>
            </a:r>
          </a:p>
          <a:p>
            <a:pPr eaLnBrk="1" hangingPunct="1"/>
            <a:r>
              <a:rPr lang="de-DE" altLang="de-DE" sz="1800" dirty="0"/>
              <a:t>darf die Ladedichte </a:t>
            </a:r>
            <a:r>
              <a:rPr lang="de-DE" altLang="de-DE" sz="1800" dirty="0" smtClean="0"/>
              <a:t>max</a:t>
            </a:r>
            <a:r>
              <a:rPr lang="de-DE" altLang="de-DE" sz="1800" dirty="0"/>
              <a:t>. 235 kg / m ² </a:t>
            </a:r>
          </a:p>
          <a:p>
            <a:pPr eaLnBrk="1" hangingPunct="1"/>
            <a:r>
              <a:rPr lang="de-DE" altLang="de-DE" sz="1800" dirty="0"/>
              <a:t>betragen</a:t>
            </a:r>
            <a:r>
              <a:rPr lang="de-DE" altLang="de-DE" sz="1800" dirty="0" smtClean="0"/>
              <a:t>.</a:t>
            </a:r>
          </a:p>
          <a:p>
            <a:pPr marL="0" indent="0" eaLnBrk="1" hangingPunct="1"/>
            <a:r>
              <a:rPr lang="de-DE" altLang="de-DE" sz="1800" dirty="0" smtClean="0"/>
              <a:t>mehr </a:t>
            </a:r>
            <a:r>
              <a:rPr lang="de-DE" altLang="de-DE" sz="1800" dirty="0"/>
              <a:t>als das Doppelte der </a:t>
            </a:r>
            <a:r>
              <a:rPr lang="de-DE" altLang="de-DE" sz="1800" dirty="0" smtClean="0"/>
              <a:t>Mindestfläche</a:t>
            </a:r>
          </a:p>
          <a:p>
            <a:pPr marL="0" indent="0" eaLnBrk="1" hangingPunct="1"/>
            <a:r>
              <a:rPr lang="de-DE" altLang="de-DE" sz="1800" dirty="0" smtClean="0"/>
              <a:t>wird </a:t>
            </a:r>
            <a:r>
              <a:rPr lang="de-DE" altLang="de-DE" sz="1800" dirty="0"/>
              <a:t>nicht </a:t>
            </a:r>
            <a:r>
              <a:rPr lang="de-DE" altLang="de-DE" sz="1800" dirty="0" smtClean="0"/>
              <a:t>empfohlen!</a:t>
            </a:r>
          </a:p>
          <a:p>
            <a:pPr marL="0" indent="0" eaLnBrk="1" hangingPunct="1"/>
            <a:endParaRPr lang="de-DE" altLang="de-DE" sz="1800" dirty="0"/>
          </a:p>
          <a:p>
            <a:pPr eaLnBrk="1" hangingPunct="1"/>
            <a:r>
              <a:rPr lang="de-DE" altLang="de-DE" sz="1800" dirty="0" smtClean="0"/>
              <a:t>Tabelle:</a:t>
            </a:r>
          </a:p>
          <a:p>
            <a:pPr eaLnBrk="1" hangingPunct="1"/>
            <a:r>
              <a:rPr lang="de-DE" altLang="de-DE" sz="1800" dirty="0" smtClean="0"/>
              <a:t>Richtwerte </a:t>
            </a:r>
            <a:r>
              <a:rPr lang="de-DE" altLang="de-DE" sz="1800" dirty="0"/>
              <a:t>aus der nationalen (deutschen)</a:t>
            </a:r>
            <a:br>
              <a:rPr lang="de-DE" altLang="de-DE" sz="1800" dirty="0"/>
            </a:br>
            <a:r>
              <a:rPr lang="de-DE" altLang="de-DE" sz="1800" dirty="0"/>
              <a:t>Transport-VO für </a:t>
            </a:r>
            <a:r>
              <a:rPr lang="de-DE" altLang="de-DE" sz="1800" dirty="0" smtClean="0"/>
              <a:t>Schweine – diese sind </a:t>
            </a:r>
          </a:p>
          <a:p>
            <a:pPr eaLnBrk="1" hangingPunct="1"/>
            <a:r>
              <a:rPr lang="de-DE" sz="1800" dirty="0" smtClean="0"/>
              <a:t>in D gültig</a:t>
            </a:r>
          </a:p>
          <a:p>
            <a:pPr eaLnBrk="1" hangingPunct="1"/>
            <a:r>
              <a:rPr lang="de-DE" altLang="de-DE" sz="1600" dirty="0">
                <a:solidFill>
                  <a:srgbClr val="C00000"/>
                </a:solidFill>
              </a:rPr>
              <a:t>Je nach Beförderungsdauer</a:t>
            </a:r>
            <a:r>
              <a:rPr lang="de-DE" altLang="de-DE" sz="1600" dirty="0" smtClean="0">
                <a:solidFill>
                  <a:srgbClr val="C00000"/>
                </a:solidFill>
              </a:rPr>
              <a:t>, </a:t>
            </a:r>
            <a:r>
              <a:rPr lang="de-DE" altLang="de-DE" sz="1600" dirty="0">
                <a:solidFill>
                  <a:srgbClr val="C00000"/>
                </a:solidFill>
              </a:rPr>
              <a:t>Witterung, </a:t>
            </a:r>
            <a:r>
              <a:rPr lang="de-DE" altLang="de-DE" sz="1600" dirty="0" smtClean="0">
                <a:solidFill>
                  <a:srgbClr val="C00000"/>
                </a:solidFill>
              </a:rPr>
              <a:t>Rasse</a:t>
            </a:r>
            <a:r>
              <a:rPr lang="de-DE" altLang="de-DE" sz="1600" dirty="0">
                <a:solidFill>
                  <a:srgbClr val="C00000"/>
                </a:solidFill>
              </a:rPr>
              <a:t>,</a:t>
            </a:r>
          </a:p>
          <a:p>
            <a:pPr eaLnBrk="1" hangingPunct="1"/>
            <a:r>
              <a:rPr lang="de-DE" altLang="de-DE" sz="1600" dirty="0">
                <a:solidFill>
                  <a:srgbClr val="C00000"/>
                </a:solidFill>
              </a:rPr>
              <a:t> Größe und körperlicher </a:t>
            </a:r>
            <a:r>
              <a:rPr lang="de-DE" altLang="de-DE" sz="1600" dirty="0" smtClean="0">
                <a:solidFill>
                  <a:srgbClr val="C00000"/>
                </a:solidFill>
              </a:rPr>
              <a:t>Verfassung</a:t>
            </a:r>
          </a:p>
          <a:p>
            <a:pPr eaLnBrk="1" hangingPunct="1"/>
            <a:r>
              <a:rPr lang="de-DE" altLang="de-DE" sz="1600" dirty="0" smtClean="0">
                <a:solidFill>
                  <a:srgbClr val="C00000"/>
                </a:solidFill>
              </a:rPr>
              <a:t> </a:t>
            </a:r>
            <a:r>
              <a:rPr lang="de-DE" altLang="de-DE" sz="1600" dirty="0">
                <a:solidFill>
                  <a:srgbClr val="C00000"/>
                </a:solidFill>
              </a:rPr>
              <a:t>(z. B. Trächtigkeit) </a:t>
            </a:r>
            <a:r>
              <a:rPr lang="de-DE" altLang="de-DE" sz="1600" dirty="0" smtClean="0">
                <a:solidFill>
                  <a:srgbClr val="C00000"/>
                </a:solidFill>
              </a:rPr>
              <a:t>der </a:t>
            </a:r>
            <a:r>
              <a:rPr lang="de-DE" altLang="de-DE" sz="1600" dirty="0">
                <a:solidFill>
                  <a:srgbClr val="C00000"/>
                </a:solidFill>
              </a:rPr>
              <a:t>Schweine können bis zu</a:t>
            </a:r>
          </a:p>
          <a:p>
            <a:pPr eaLnBrk="1" hangingPunct="1"/>
            <a:r>
              <a:rPr lang="de-DE" altLang="de-DE" sz="1600" dirty="0">
                <a:solidFill>
                  <a:srgbClr val="C00000"/>
                </a:solidFill>
              </a:rPr>
              <a:t>20 % mehr Fläche erforderlich sein. </a:t>
            </a:r>
            <a:r>
              <a:rPr lang="de-DE" altLang="de-DE" sz="1600" dirty="0" smtClean="0">
                <a:solidFill>
                  <a:srgbClr val="C00000"/>
                </a:solidFill>
              </a:rPr>
              <a:t>(Hitze!!)</a:t>
            </a:r>
            <a:endParaRPr lang="de-DE" altLang="de-DE" sz="1600" dirty="0">
              <a:solidFill>
                <a:srgbClr val="C00000"/>
              </a:solidFill>
            </a:endParaRPr>
          </a:p>
          <a:p>
            <a:pPr eaLnBrk="1" hangingPunct="1"/>
            <a:endParaRPr lang="de-DE" altLang="de-DE" sz="1600" dirty="0"/>
          </a:p>
          <a:p>
            <a:pPr eaLnBrk="1" hangingPunct="1"/>
            <a:endParaRPr lang="de-DE" sz="1800" dirty="0"/>
          </a:p>
          <a:p>
            <a:pPr eaLnBrk="1" hangingPunct="1"/>
            <a:r>
              <a:rPr lang="de-DE" altLang="de-DE" sz="1800" dirty="0"/>
              <a:t>	</a:t>
            </a:r>
            <a:r>
              <a:rPr lang="de-DE" altLang="de-DE" dirty="0"/>
              <a:t>		</a:t>
            </a:r>
          </a:p>
        </p:txBody>
      </p:sp>
    </p:spTree>
    <p:extLst>
      <p:ext uri="{BB962C8B-B14F-4D97-AF65-F5344CB8AC3E}">
        <p14:creationId xmlns:p14="http://schemas.microsoft.com/office/powerpoint/2010/main" val="319874564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a:noFill/>
        </p:spPr>
        <p:txBody>
          <a:bodyPr/>
          <a:lstStyle/>
          <a:p>
            <a:pPr eaLnBrk="1" hangingPunct="1"/>
            <a:r>
              <a:rPr lang="de-DE" altLang="de-DE" smtClean="0"/>
              <a:t>Raumangebot für Rinder </a:t>
            </a:r>
            <a:r>
              <a:rPr lang="de-DE" altLang="de-DE" b="0" smtClean="0"/>
              <a:t>(EU-VO)</a:t>
            </a:r>
          </a:p>
        </p:txBody>
      </p:sp>
      <p:graphicFrame>
        <p:nvGraphicFramePr>
          <p:cNvPr id="416967" name="Group 199"/>
          <p:cNvGraphicFramePr>
            <a:graphicFrameLocks noGrp="1"/>
          </p:cNvGraphicFramePr>
          <p:nvPr>
            <p:ph type="tbl" idx="1"/>
          </p:nvPr>
        </p:nvGraphicFramePr>
        <p:xfrm>
          <a:off x="685800" y="1981200"/>
          <a:ext cx="7772400" cy="3879852"/>
        </p:xfrm>
        <a:graphic>
          <a:graphicData uri="http://schemas.openxmlformats.org/drawingml/2006/table">
            <a:tbl>
              <a:tblPr/>
              <a:tblGrid>
                <a:gridCol w="2806700">
                  <a:extLst>
                    <a:ext uri="{9D8B030D-6E8A-4147-A177-3AD203B41FA5}">
                      <a16:colId xmlns:a16="http://schemas.microsoft.com/office/drawing/2014/main" val="20000"/>
                    </a:ext>
                  </a:extLst>
                </a:gridCol>
                <a:gridCol w="2447925">
                  <a:extLst>
                    <a:ext uri="{9D8B030D-6E8A-4147-A177-3AD203B41FA5}">
                      <a16:colId xmlns:a16="http://schemas.microsoft.com/office/drawing/2014/main" val="20001"/>
                    </a:ext>
                  </a:extLst>
                </a:gridCol>
                <a:gridCol w="2517775">
                  <a:extLst>
                    <a:ext uri="{9D8B030D-6E8A-4147-A177-3AD203B41FA5}">
                      <a16:colId xmlns:a16="http://schemas.microsoft.com/office/drawing/2014/main" val="20002"/>
                    </a:ext>
                  </a:extLst>
                </a:gridCol>
              </a:tblGrid>
              <a:tr h="655638">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1" i="0" u="none" strike="noStrike" cap="none" normalizeH="0" baseline="0" smtClean="0">
                          <a:ln>
                            <a:noFill/>
                          </a:ln>
                          <a:solidFill>
                            <a:schemeClr val="tx1"/>
                          </a:solidFill>
                          <a:effectLst/>
                          <a:latin typeface="Arial" charset="0"/>
                          <a:ea typeface="SimSun" pitchFamily="2" charset="-122"/>
                          <a:cs typeface="Arial" charset="0"/>
                        </a:rPr>
                        <a:t>Kategorie</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1" i="0" u="none" strike="noStrike" cap="none" normalizeH="0" baseline="0" smtClean="0">
                          <a:ln>
                            <a:noFill/>
                          </a:ln>
                          <a:solidFill>
                            <a:schemeClr val="tx1"/>
                          </a:solidFill>
                          <a:effectLst/>
                          <a:latin typeface="Arial" charset="0"/>
                          <a:ea typeface="SimSun" pitchFamily="2" charset="-122"/>
                          <a:cs typeface="Arial" charset="0"/>
                        </a:rPr>
                        <a:t>Ungefähres Gewicht </a:t>
                      </a:r>
                    </a:p>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(in kg)</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1" i="0" u="none" strike="noStrike" cap="none" normalizeH="0" baseline="0" smtClean="0">
                          <a:ln>
                            <a:noFill/>
                          </a:ln>
                          <a:solidFill>
                            <a:schemeClr val="tx1"/>
                          </a:solidFill>
                          <a:effectLst/>
                          <a:latin typeface="Arial" charset="0"/>
                          <a:ea typeface="SimSun" pitchFamily="2" charset="-122"/>
                          <a:cs typeface="Arial" charset="0"/>
                        </a:rPr>
                        <a:t>Fläche </a:t>
                      </a:r>
                    </a:p>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(in m</a:t>
                      </a:r>
                      <a:r>
                        <a:rPr kumimoji="0" lang="de-DE" sz="1800" b="0" i="0" u="none" strike="noStrike" cap="none" normalizeH="0" baseline="30000" smtClean="0">
                          <a:ln>
                            <a:noFill/>
                          </a:ln>
                          <a:solidFill>
                            <a:schemeClr val="tx1"/>
                          </a:solidFill>
                          <a:effectLst/>
                          <a:latin typeface="Arial" charset="0"/>
                          <a:ea typeface="SimSun" pitchFamily="2" charset="-122"/>
                          <a:cs typeface="Arial" charset="0"/>
                        </a:rPr>
                        <a:t>2</a:t>
                      </a:r>
                      <a:r>
                        <a:rPr kumimoji="0" lang="de-DE" sz="1800" b="0" i="0" u="none" strike="noStrike" cap="none" normalizeH="0" baseline="0" smtClean="0">
                          <a:ln>
                            <a:noFill/>
                          </a:ln>
                          <a:solidFill>
                            <a:schemeClr val="tx1"/>
                          </a:solidFill>
                          <a:effectLst/>
                          <a:latin typeface="Arial" charset="0"/>
                          <a:ea typeface="SimSun" pitchFamily="2" charset="-122"/>
                          <a:cs typeface="Arial" charset="0"/>
                        </a:rPr>
                        <a:t>/Tier)</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8163">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Zuchtkälber</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50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0,30 - 0,40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6575">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Mittelschwere Kälber</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110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0,40 - 0,70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8163">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Schwere Kälber</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200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0,70 - 0,95</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6575">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Mittelgroße Rinder</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325</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0,95 - 1,30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8163">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dirty="0" smtClean="0">
                          <a:ln>
                            <a:noFill/>
                          </a:ln>
                          <a:solidFill>
                            <a:schemeClr val="tx1"/>
                          </a:solidFill>
                          <a:effectLst/>
                          <a:latin typeface="Arial" charset="0"/>
                          <a:ea typeface="SimSun" pitchFamily="2" charset="-122"/>
                          <a:cs typeface="Arial" charset="0"/>
                        </a:rPr>
                        <a:t>Ausgewachsene Rinder</a:t>
                      </a:r>
                      <a:endParaRPr kumimoji="0" lang="de-DE" sz="1800" b="0" i="0" u="none" strike="noStrike" cap="none" normalizeH="0" baseline="0" dirty="0" smtClean="0">
                        <a:ln>
                          <a:noFill/>
                        </a:ln>
                        <a:solidFill>
                          <a:schemeClr val="tx1"/>
                        </a:solidFill>
                        <a:effectLst/>
                        <a:latin typeface="Times"/>
                        <a:ea typeface="SimSun" pitchFamily="2" charset="-122"/>
                        <a:cs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550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1,30 - 1,60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5"/>
                  </a:ext>
                </a:extLst>
              </a:tr>
              <a:tr h="536575">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Sehr große Rinder</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smtClean="0">
                          <a:ln>
                            <a:noFill/>
                          </a:ln>
                          <a:solidFill>
                            <a:schemeClr val="tx1"/>
                          </a:solidFill>
                          <a:effectLst/>
                          <a:latin typeface="Arial" charset="0"/>
                          <a:ea typeface="SimSun" pitchFamily="2" charset="-122"/>
                          <a:cs typeface="Arial" charset="0"/>
                        </a:rPr>
                        <a:t>&gt; 700</a:t>
                      </a:r>
                      <a:endParaRPr kumimoji="0" lang="de-DE" sz="1800" b="0" i="0" u="none" strike="noStrike" cap="none" normalizeH="0" baseline="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800" b="0" i="0" u="none" strike="noStrike" cap="none" normalizeH="0" baseline="0" dirty="0" smtClean="0">
                          <a:ln>
                            <a:noFill/>
                          </a:ln>
                          <a:solidFill>
                            <a:schemeClr val="tx1"/>
                          </a:solidFill>
                          <a:effectLst/>
                          <a:latin typeface="Arial" charset="0"/>
                          <a:ea typeface="SimSun" pitchFamily="2" charset="-122"/>
                          <a:cs typeface="Arial" charset="0"/>
                        </a:rPr>
                        <a:t>&gt; 1,60</a:t>
                      </a:r>
                      <a:endParaRPr kumimoji="0" lang="de-DE" sz="1800" b="0" i="0" u="none" strike="noStrike" cap="none" normalizeH="0" baseline="0" dirty="0" smtClean="0">
                        <a:ln>
                          <a:noFill/>
                        </a:ln>
                        <a:solidFill>
                          <a:schemeClr val="tx1"/>
                        </a:solidFill>
                        <a:effectLst/>
                        <a:latin typeface="Times"/>
                        <a:ea typeface="SimSun" pitchFamily="2" charset="-122"/>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535931410"/>
      </p:ext>
    </p:extLst>
  </p:cSld>
  <p:clrMapOvr>
    <a:masterClrMapping/>
  </p:clrMapOvr>
  <p:transition spd="med">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827584" y="476672"/>
            <a:ext cx="7412360" cy="533400"/>
          </a:xfrm>
        </p:spPr>
        <p:txBody>
          <a:bodyPr/>
          <a:lstStyle/>
          <a:p>
            <a:pPr eaLnBrk="1" hangingPunct="1"/>
            <a:r>
              <a:rPr lang="de-DE" altLang="de-DE" dirty="0" smtClean="0"/>
              <a:t>Raumangebot für Schafe/</a:t>
            </a:r>
            <a:br>
              <a:rPr lang="de-DE" altLang="de-DE" dirty="0" smtClean="0"/>
            </a:br>
            <a:r>
              <a:rPr lang="de-DE" altLang="de-DE" dirty="0" smtClean="0"/>
              <a:t>Ziegen </a:t>
            </a:r>
            <a:r>
              <a:rPr lang="de-DE" altLang="de-DE" b="0" dirty="0" smtClean="0"/>
              <a:t>(EU-VO)</a:t>
            </a:r>
          </a:p>
        </p:txBody>
      </p:sp>
      <p:graphicFrame>
        <p:nvGraphicFramePr>
          <p:cNvPr id="418986" name="Group 170"/>
          <p:cNvGraphicFramePr>
            <a:graphicFrameLocks noGrp="1"/>
          </p:cNvGraphicFramePr>
          <p:nvPr>
            <p:ph type="tbl" idx="1"/>
          </p:nvPr>
        </p:nvGraphicFramePr>
        <p:xfrm>
          <a:off x="535087" y="1412776"/>
          <a:ext cx="7704857" cy="3600400"/>
        </p:xfrm>
        <a:graphic>
          <a:graphicData uri="http://schemas.openxmlformats.org/drawingml/2006/table">
            <a:tbl>
              <a:tblPr/>
              <a:tblGrid>
                <a:gridCol w="3067151">
                  <a:extLst>
                    <a:ext uri="{9D8B030D-6E8A-4147-A177-3AD203B41FA5}">
                      <a16:colId xmlns:a16="http://schemas.microsoft.com/office/drawing/2014/main" val="20000"/>
                    </a:ext>
                  </a:extLst>
                </a:gridCol>
                <a:gridCol w="2355835">
                  <a:extLst>
                    <a:ext uri="{9D8B030D-6E8A-4147-A177-3AD203B41FA5}">
                      <a16:colId xmlns:a16="http://schemas.microsoft.com/office/drawing/2014/main" val="20001"/>
                    </a:ext>
                  </a:extLst>
                </a:gridCol>
                <a:gridCol w="2281871">
                  <a:extLst>
                    <a:ext uri="{9D8B030D-6E8A-4147-A177-3AD203B41FA5}">
                      <a16:colId xmlns:a16="http://schemas.microsoft.com/office/drawing/2014/main" val="20002"/>
                    </a:ext>
                  </a:extLst>
                </a:gridCol>
              </a:tblGrid>
              <a:tr h="655697">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400" b="1" i="0" u="none" strike="noStrike" cap="none" normalizeH="0" baseline="0" dirty="0" smtClean="0">
                          <a:ln>
                            <a:noFill/>
                          </a:ln>
                          <a:solidFill>
                            <a:schemeClr val="tx1"/>
                          </a:solidFill>
                          <a:effectLst/>
                          <a:latin typeface="Arial" charset="0"/>
                          <a:ea typeface="SimSun" pitchFamily="2" charset="-122"/>
                          <a:cs typeface="Arial" charset="0"/>
                        </a:rPr>
                        <a:t>Kategorie</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400" b="1" i="0" u="none" strike="noStrike" cap="none" normalizeH="0" baseline="0" smtClean="0">
                          <a:ln>
                            <a:noFill/>
                          </a:ln>
                          <a:solidFill>
                            <a:schemeClr val="tx1"/>
                          </a:solidFill>
                          <a:effectLst/>
                          <a:latin typeface="Arial" charset="0"/>
                          <a:ea typeface="SimSun" pitchFamily="2" charset="-122"/>
                          <a:cs typeface="Arial" charset="0"/>
                        </a:rPr>
                        <a:t>Gewicht </a:t>
                      </a:r>
                    </a:p>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400" b="0" i="0" u="none" strike="noStrike" cap="none" normalizeH="0" baseline="0" smtClean="0">
                          <a:ln>
                            <a:noFill/>
                          </a:ln>
                          <a:solidFill>
                            <a:schemeClr val="tx1"/>
                          </a:solidFill>
                          <a:effectLst/>
                          <a:latin typeface="Arial" charset="0"/>
                          <a:ea typeface="SimSun" pitchFamily="2" charset="-122"/>
                          <a:cs typeface="Arial" charset="0"/>
                        </a:rPr>
                        <a:t>(in kg)</a:t>
                      </a:r>
                      <a:endParaRPr kumimoji="0" lang="de-DE" sz="1400" b="0" i="0" u="none" strike="noStrike" cap="none" normalizeH="0" baseline="0" smtClean="0">
                        <a:ln>
                          <a:noFill/>
                        </a:ln>
                        <a:solidFill>
                          <a:schemeClr val="tx1"/>
                        </a:solidFill>
                        <a:effectLst/>
                        <a:latin typeface="Times"/>
                        <a:ea typeface="SimSun" pitchFamily="2" charset="-122"/>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400" b="1" i="0" u="none" strike="noStrike" cap="none" normalizeH="0" baseline="0" dirty="0" smtClean="0">
                          <a:ln>
                            <a:noFill/>
                          </a:ln>
                          <a:solidFill>
                            <a:schemeClr val="tx1"/>
                          </a:solidFill>
                          <a:effectLst/>
                          <a:latin typeface="Arial" charset="0"/>
                          <a:ea typeface="SimSun" pitchFamily="2" charset="-122"/>
                          <a:cs typeface="Arial" charset="0"/>
                        </a:rPr>
                        <a:t>Fläche </a:t>
                      </a:r>
                    </a:p>
                    <a:p>
                      <a:pPr marL="0" marR="0" lvl="0" indent="0" algn="ctr" defTabSz="914400" rtl="0" eaLnBrk="0" fontAlgn="base" latinLnBrk="0" hangingPunct="0">
                        <a:lnSpc>
                          <a:spcPct val="100000"/>
                        </a:lnSpc>
                        <a:spcBef>
                          <a:spcPct val="0"/>
                        </a:spcBef>
                        <a:spcAft>
                          <a:spcPct val="0"/>
                        </a:spcAft>
                        <a:buClrTx/>
                        <a:buSzTx/>
                        <a:buFontTx/>
                        <a:buNone/>
                        <a:tabLst>
                          <a:tab pos="2971800" algn="l"/>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(in m</a:t>
                      </a:r>
                      <a:r>
                        <a:rPr kumimoji="0" lang="de-DE" sz="1400" b="0" i="0" u="none" strike="noStrike" cap="none" normalizeH="0" baseline="30000" dirty="0" smtClean="0">
                          <a:ln>
                            <a:noFill/>
                          </a:ln>
                          <a:solidFill>
                            <a:schemeClr val="tx1"/>
                          </a:solidFill>
                          <a:effectLst/>
                          <a:latin typeface="Arial" charset="0"/>
                          <a:ea typeface="SimSun" pitchFamily="2" charset="-122"/>
                          <a:cs typeface="Arial" charset="0"/>
                        </a:rPr>
                        <a:t>2</a:t>
                      </a: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 Tier)</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Geschorene Schafe und Lämmer ab 26 kg</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&lt; 55</a:t>
                      </a: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55</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0,20 - 0,30</a:t>
                      </a: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0,30</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20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charset="0"/>
                          <a:ea typeface="SimSun" pitchFamily="2" charset="-122"/>
                          <a:cs typeface="Arial" charset="0"/>
                        </a:rPr>
                        <a:t>Ungeschorene Schafe</a:t>
                      </a:r>
                      <a:endParaRPr kumimoji="0" lang="de-DE" sz="1400" b="0" i="0" u="none" strike="noStrike" cap="none" normalizeH="0" baseline="0" smtClean="0">
                        <a:ln>
                          <a:noFill/>
                        </a:ln>
                        <a:solidFill>
                          <a:schemeClr val="tx1"/>
                        </a:solidFill>
                        <a:effectLst/>
                        <a:latin typeface="Times"/>
                        <a:ea typeface="SimSun" pitchFamily="2" charset="-122"/>
                        <a:cs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&lt; 55</a:t>
                      </a: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55</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0,30 - 0,40</a:t>
                      </a: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0,40</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2"/>
                  </a:ext>
                </a:extLst>
              </a:tr>
              <a:tr h="5020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Hochträchtige Mutterschafe</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&lt; 55</a:t>
                      </a: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55</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0,40 - 0,50</a:t>
                      </a: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0,50</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T="45725" marB="45725"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4013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Ziegen</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L="90000" marR="90000" marT="46802" marB="46802"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&lt; 35</a:t>
                      </a:r>
                      <a:endParaRPr kumimoji="0" lang="de-DE"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35 bis 55</a:t>
                      </a:r>
                      <a:endParaRPr kumimoji="0" lang="de-DE"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55</a:t>
                      </a:r>
                    </a:p>
                  </a:txBody>
                  <a:tcPr marL="90000" marR="90000" marT="46802" marB="468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0,20 - 0,30</a:t>
                      </a:r>
                      <a:endParaRPr kumimoji="0" lang="de-DE"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0,30 - 0,40</a:t>
                      </a:r>
                      <a:endParaRPr kumimoji="0" lang="de-DE"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0,40 - 0,75</a:t>
                      </a:r>
                    </a:p>
                  </a:txBody>
                  <a:tcPr marL="90000" marR="90000" marT="46802" marB="46802"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358109"/>
                  </a:ext>
                </a:extLst>
              </a:tr>
              <a:tr h="6378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Hochträchtige Ziegen</a:t>
                      </a:r>
                      <a:endParaRPr kumimoji="0" lang="de-DE" sz="1400" b="0" i="0" u="none" strike="noStrike" cap="none" normalizeH="0" baseline="0" dirty="0" smtClean="0">
                        <a:ln>
                          <a:noFill/>
                        </a:ln>
                        <a:solidFill>
                          <a:schemeClr val="tx1"/>
                        </a:solidFill>
                        <a:effectLst/>
                        <a:latin typeface="Times"/>
                        <a:ea typeface="SimSun" pitchFamily="2" charset="-122"/>
                        <a:cs typeface="Arial" charset="0"/>
                      </a:endParaRPr>
                    </a:p>
                  </a:txBody>
                  <a:tcPr marL="90000" marR="90000" marT="46802" marB="46802"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&lt; 55</a:t>
                      </a:r>
                      <a:endParaRPr kumimoji="0" lang="de-DE"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55</a:t>
                      </a:r>
                      <a:endParaRPr kumimoji="0" lang="de-DE" sz="1400" b="0" i="0" u="none" strike="noStrike" cap="none" normalizeH="0" baseline="0" dirty="0" smtClean="0">
                        <a:ln>
                          <a:noFill/>
                        </a:ln>
                        <a:solidFill>
                          <a:schemeClr val="tx1"/>
                        </a:solidFill>
                        <a:effectLst/>
                        <a:latin typeface="Times"/>
                      </a:endParaRPr>
                    </a:p>
                  </a:txBody>
                  <a:tcPr marL="90000" marR="90000" marT="46802" marB="468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0,40 - 0,50</a:t>
                      </a:r>
                      <a:endParaRPr kumimoji="0" lang="de-DE"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ea typeface="SimSun" pitchFamily="2" charset="-122"/>
                          <a:cs typeface="Arial" charset="0"/>
                        </a:rPr>
                        <a:t>&gt; 0,50</a:t>
                      </a:r>
                      <a:endParaRPr kumimoji="0" lang="de-DE" sz="1400" b="0" i="0" u="none" strike="noStrike" cap="none" normalizeH="0" baseline="0" dirty="0" smtClean="0">
                        <a:ln>
                          <a:noFill/>
                        </a:ln>
                        <a:solidFill>
                          <a:schemeClr val="tx1"/>
                        </a:solidFill>
                        <a:effectLst/>
                        <a:latin typeface="Times"/>
                      </a:endParaRPr>
                    </a:p>
                  </a:txBody>
                  <a:tcPr marL="90000" marR="90000" marT="46802" marB="46802"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6087510"/>
                  </a:ext>
                </a:extLst>
              </a:tr>
            </a:tbl>
          </a:graphicData>
        </a:graphic>
      </p:graphicFrame>
      <p:sp>
        <p:nvSpPr>
          <p:cNvPr id="3" name="Rechteck 2"/>
          <p:cNvSpPr/>
          <p:nvPr/>
        </p:nvSpPr>
        <p:spPr>
          <a:xfrm>
            <a:off x="467544" y="5013176"/>
            <a:ext cx="7920880" cy="646331"/>
          </a:xfrm>
          <a:prstGeom prst="rect">
            <a:avLst/>
          </a:prstGeom>
        </p:spPr>
        <p:txBody>
          <a:bodyPr wrap="square">
            <a:spAutoFit/>
          </a:bodyPr>
          <a:lstStyle/>
          <a:p>
            <a:pPr>
              <a:lnSpc>
                <a:spcPct val="100000"/>
              </a:lnSpc>
              <a:spcBef>
                <a:spcPct val="50000"/>
              </a:spcBef>
              <a:buSzTx/>
            </a:pPr>
            <a:r>
              <a:rPr lang="de-DE" altLang="de-DE" sz="1800" dirty="0"/>
              <a:t>Bei kleinen Lämmern kann eine Fläche von weniger als 0,2 m² vorgesehen werden.</a:t>
            </a:r>
          </a:p>
        </p:txBody>
      </p:sp>
    </p:spTree>
    <p:extLst>
      <p:ext uri="{BB962C8B-B14F-4D97-AF65-F5344CB8AC3E}">
        <p14:creationId xmlns:p14="http://schemas.microsoft.com/office/powerpoint/2010/main" val="406881789"/>
      </p:ext>
    </p:extLst>
  </p:cSld>
  <p:clrMapOvr>
    <a:masterClrMapping/>
  </p:clrMapOvr>
  <p:transition spd="med">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4" name="Rectangle 4"/>
          <p:cNvSpPr>
            <a:spLocks noGrp="1" noChangeArrowheads="1"/>
          </p:cNvSpPr>
          <p:nvPr>
            <p:ph type="title"/>
          </p:nvPr>
        </p:nvSpPr>
        <p:spPr>
          <a:xfrm>
            <a:off x="685800" y="333375"/>
            <a:ext cx="7772400" cy="1008063"/>
          </a:xfrm>
        </p:spPr>
        <p:txBody>
          <a:bodyPr/>
          <a:lstStyle/>
          <a:p>
            <a:r>
              <a:rPr lang="de-DE"/>
              <a:t>Raumangebot  </a:t>
            </a:r>
            <a:r>
              <a:rPr lang="de-DE" b="0"/>
              <a:t>(</a:t>
            </a:r>
            <a:r>
              <a:rPr lang="de-DE" sz="1800" b="0"/>
              <a:t>EU-VO</a:t>
            </a:r>
            <a:r>
              <a:rPr lang="de-DE" b="0"/>
              <a:t>)</a:t>
            </a:r>
          </a:p>
        </p:txBody>
      </p:sp>
      <p:graphicFrame>
        <p:nvGraphicFramePr>
          <p:cNvPr id="414828" name="Group 108"/>
          <p:cNvGraphicFramePr>
            <a:graphicFrameLocks noGrp="1"/>
          </p:cNvGraphicFramePr>
          <p:nvPr>
            <p:ph type="tbl" idx="1"/>
          </p:nvPr>
        </p:nvGraphicFramePr>
        <p:xfrm>
          <a:off x="685800" y="1412875"/>
          <a:ext cx="7772400" cy="3744914"/>
        </p:xfrm>
        <a:graphic>
          <a:graphicData uri="http://schemas.openxmlformats.org/drawingml/2006/table">
            <a:tbl>
              <a:tblPr/>
              <a:tblGrid>
                <a:gridCol w="4614863">
                  <a:extLst>
                    <a:ext uri="{9D8B030D-6E8A-4147-A177-3AD203B41FA5}">
                      <a16:colId xmlns:a16="http://schemas.microsoft.com/office/drawing/2014/main" val="20000"/>
                    </a:ext>
                  </a:extLst>
                </a:gridCol>
                <a:gridCol w="3157537">
                  <a:extLst>
                    <a:ext uri="{9D8B030D-6E8A-4147-A177-3AD203B41FA5}">
                      <a16:colId xmlns:a16="http://schemas.microsoft.com/office/drawing/2014/main" val="20001"/>
                    </a:ext>
                  </a:extLst>
                </a:gridCol>
              </a:tblGrid>
              <a:tr h="4794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800" b="1" i="0" u="none" strike="noStrike" cap="none" normalizeH="0" baseline="0" smtClean="0">
                          <a:ln>
                            <a:noFill/>
                          </a:ln>
                          <a:solidFill>
                            <a:schemeClr val="tx1"/>
                          </a:solidFill>
                          <a:effectLst/>
                          <a:latin typeface="Arial" charset="0"/>
                          <a:ea typeface="Times New Roman" pitchFamily="18" charset="0"/>
                          <a:cs typeface="Arial" charset="0"/>
                        </a:rPr>
                        <a:t>Kategorie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  </a:t>
                      </a:r>
                      <a:r>
                        <a:rPr kumimoji="0" lang="de-DE" sz="1800" b="1" i="0" u="none" strike="noStrike" cap="none" normalizeH="0" baseline="0" smtClean="0">
                          <a:ln>
                            <a:noFill/>
                          </a:ln>
                          <a:solidFill>
                            <a:schemeClr val="tx1"/>
                          </a:solidFill>
                          <a:effectLst/>
                          <a:latin typeface="Arial" charset="0"/>
                          <a:ea typeface="Times New Roman" pitchFamily="18" charset="0"/>
                          <a:cs typeface="Arial" charset="0"/>
                        </a:rPr>
                        <a:t>Fläche</a:t>
                      </a: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 (in m²/ Tier) </a:t>
                      </a: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5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Ausgewachsene Pferde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800" b="1" i="0" u="none" strike="noStrike" cap="none" normalizeH="0" baseline="0" smtClean="0">
                          <a:ln>
                            <a:noFill/>
                          </a:ln>
                          <a:solidFill>
                            <a:schemeClr val="tx1"/>
                          </a:solidFill>
                          <a:effectLst/>
                          <a:latin typeface="Arial" charset="0"/>
                          <a:ea typeface="Times New Roman" pitchFamily="18" charset="0"/>
                          <a:cs typeface="Arial" charset="0"/>
                        </a:rPr>
                        <a:t>  1,75   </a:t>
                      </a: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(0,7 x 2,5 m)</a:t>
                      </a: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40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Junge Pferde  (6 - 24 Monate) </a:t>
                      </a:r>
                    </a:p>
                    <a:p>
                      <a:pPr marL="0" marR="0" lvl="0" indent="0" algn="r" defTabSz="914400" rtl="0" eaLnBrk="0" fontAlgn="base" latinLnBrk="0" hangingPunct="0">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charset="0"/>
                          <a:ea typeface="Times New Roman" pitchFamily="18" charset="0"/>
                          <a:cs typeface="Arial" charset="0"/>
                        </a:rPr>
                        <a:t>Fahrten &lt; 48 Stunden</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800" b="1" i="0" u="none" strike="noStrike" cap="none" normalizeH="0" baseline="0" smtClean="0">
                          <a:ln>
                            <a:noFill/>
                          </a:ln>
                          <a:solidFill>
                            <a:schemeClr val="tx1"/>
                          </a:solidFill>
                          <a:effectLst/>
                          <a:latin typeface="Arial" charset="0"/>
                          <a:ea typeface="Times New Roman" pitchFamily="18" charset="0"/>
                          <a:cs typeface="Arial" charset="0"/>
                        </a:rPr>
                        <a:t>1,2    </a:t>
                      </a: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(0,6 x 2 m)</a:t>
                      </a: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5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Junge Pferde  (6 – 24 Monate) </a:t>
                      </a:r>
                    </a:p>
                    <a:p>
                      <a:pPr marL="0" marR="0" lvl="0" indent="0" algn="r" defTabSz="914400" rtl="0" eaLnBrk="0" fontAlgn="base" latinLnBrk="0" hangingPunct="0">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charset="0"/>
                          <a:ea typeface="Times New Roman" pitchFamily="18" charset="0"/>
                          <a:cs typeface="Arial" charset="0"/>
                        </a:rPr>
                        <a:t>Fahrten &gt; 48 Stunden</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800" b="1" i="0" u="none" strike="noStrike" cap="none" normalizeH="0" baseline="0" smtClean="0">
                          <a:ln>
                            <a:noFill/>
                          </a:ln>
                          <a:solidFill>
                            <a:schemeClr val="tx1"/>
                          </a:solidFill>
                          <a:effectLst/>
                          <a:latin typeface="Arial" charset="0"/>
                          <a:ea typeface="Times New Roman" pitchFamily="18" charset="0"/>
                          <a:cs typeface="Arial" charset="0"/>
                        </a:rPr>
                        <a:t>2,4    </a:t>
                      </a: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(1,2 x 2 m)</a:t>
                      </a: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40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Ponys   (&lt; als </a:t>
                      </a:r>
                      <a:r>
                        <a:rPr kumimoji="0" lang="de-DE" sz="1800" b="0" i="0" u="none" strike="noStrike" cap="none" normalizeH="0" baseline="0" smtClean="0">
                          <a:ln>
                            <a:noFill/>
                          </a:ln>
                          <a:solidFill>
                            <a:srgbClr val="009900"/>
                          </a:solidFill>
                          <a:effectLst/>
                          <a:latin typeface="Arial" charset="0"/>
                          <a:ea typeface="Times New Roman" pitchFamily="18" charset="0"/>
                          <a:cs typeface="Arial" charset="0"/>
                        </a:rPr>
                        <a:t>144</a:t>
                      </a: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 </a:t>
                      </a:r>
                      <a:r>
                        <a:rPr kumimoji="0" lang="de-DE" sz="1800" b="0" i="0" u="none" strike="noStrike" cap="none" normalizeH="0" baseline="0" smtClean="0">
                          <a:ln>
                            <a:noFill/>
                          </a:ln>
                          <a:solidFill>
                            <a:srgbClr val="009900"/>
                          </a:solidFill>
                          <a:effectLst/>
                          <a:latin typeface="Arial" charset="0"/>
                          <a:ea typeface="Times New Roman" pitchFamily="18" charset="0"/>
                          <a:cs typeface="Arial" charset="0"/>
                        </a:rPr>
                        <a:t>cm</a:t>
                      </a: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800" b="1" i="0" u="none" strike="noStrike" cap="none" normalizeH="0" baseline="0" smtClean="0">
                          <a:ln>
                            <a:noFill/>
                          </a:ln>
                          <a:solidFill>
                            <a:schemeClr val="tx1"/>
                          </a:solidFill>
                          <a:effectLst/>
                          <a:latin typeface="Arial" charset="0"/>
                          <a:ea typeface="Times New Roman" pitchFamily="18" charset="0"/>
                          <a:cs typeface="Arial" charset="0"/>
                        </a:rPr>
                        <a:t>   1,0    </a:t>
                      </a:r>
                      <a:r>
                        <a:rPr kumimoji="0" lang="de-DE" sz="1800" b="0" i="0" u="none" strike="noStrike" cap="none" normalizeH="0" baseline="0" smtClean="0">
                          <a:ln>
                            <a:noFill/>
                          </a:ln>
                          <a:solidFill>
                            <a:schemeClr val="tx1"/>
                          </a:solidFill>
                          <a:effectLst/>
                          <a:latin typeface="Arial" charset="0"/>
                          <a:ea typeface="Times New Roman" pitchFamily="18" charset="0"/>
                          <a:cs typeface="Arial" charset="0"/>
                        </a:rPr>
                        <a:t>(0,6 x 1,8 m)</a:t>
                      </a: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61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1800" b="0" i="0" u="none" strike="noStrike" cap="none" normalizeH="0" baseline="0" dirty="0" smtClean="0">
                          <a:ln>
                            <a:noFill/>
                          </a:ln>
                          <a:solidFill>
                            <a:schemeClr val="tx1"/>
                          </a:solidFill>
                          <a:effectLst/>
                          <a:latin typeface="Arial" charset="0"/>
                          <a:ea typeface="Times New Roman" pitchFamily="18" charset="0"/>
                          <a:cs typeface="Arial" charset="0"/>
                        </a:rPr>
                        <a:t>Fohlen   (0 - 6 Monate)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800" b="1" i="0" u="none" strike="noStrike" cap="none" normalizeH="0" baseline="0" dirty="0" smtClean="0">
                          <a:ln>
                            <a:noFill/>
                          </a:ln>
                          <a:solidFill>
                            <a:schemeClr val="tx1"/>
                          </a:solidFill>
                          <a:effectLst/>
                          <a:latin typeface="Arial" charset="0"/>
                          <a:ea typeface="Times New Roman" pitchFamily="18" charset="0"/>
                          <a:cs typeface="Arial" charset="0"/>
                        </a:rPr>
                        <a:t>1,4   </a:t>
                      </a:r>
                      <a:r>
                        <a:rPr kumimoji="0" lang="de-DE" sz="1800" b="0" i="0" u="none" strike="noStrike" cap="none" normalizeH="0" baseline="0" dirty="0" smtClean="0">
                          <a:ln>
                            <a:noFill/>
                          </a:ln>
                          <a:solidFill>
                            <a:schemeClr val="tx1"/>
                          </a:solidFill>
                          <a:effectLst/>
                          <a:latin typeface="Arial" charset="0"/>
                          <a:ea typeface="Times New Roman" pitchFamily="18" charset="0"/>
                          <a:cs typeface="Arial" charset="0"/>
                        </a:rPr>
                        <a:t>(1 x 1,4 m)</a:t>
                      </a:r>
                    </a:p>
                  </a:txBody>
                  <a:tcPr marL="90000" marR="90000" marT="46800" marB="4680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14810" name="Text Box 90"/>
          <p:cNvSpPr txBox="1">
            <a:spLocks noChangeArrowheads="1"/>
          </p:cNvSpPr>
          <p:nvPr/>
        </p:nvSpPr>
        <p:spPr bwMode="auto">
          <a:xfrm>
            <a:off x="684213" y="5300663"/>
            <a:ext cx="792003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sz="1600" dirty="0"/>
              <a:t> Bei langen Beförderungen müssen Fohlen Raum zum Liegen haben</a:t>
            </a:r>
          </a:p>
          <a:p>
            <a:pPr>
              <a:buFontTx/>
              <a:buChar char="•"/>
            </a:pPr>
            <a:endParaRPr lang="de-DE" sz="1600" dirty="0"/>
          </a:p>
          <a:p>
            <a:r>
              <a:rPr lang="de-DE" sz="1600" dirty="0" smtClean="0"/>
              <a:t> </a:t>
            </a:r>
            <a:endParaRPr lang="de-DE" sz="1600" dirty="0"/>
          </a:p>
        </p:txBody>
      </p:sp>
    </p:spTree>
  </p:cSld>
  <p:clrMapOvr>
    <a:masterClrMapping/>
  </p:clrMapOvr>
  <p:transition spd="med">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Rectangle 2"/>
          <p:cNvSpPr>
            <a:spLocks noGrp="1" noChangeArrowheads="1"/>
          </p:cNvSpPr>
          <p:nvPr>
            <p:ph type="title"/>
          </p:nvPr>
        </p:nvSpPr>
        <p:spPr>
          <a:xfrm>
            <a:off x="510406" y="476672"/>
            <a:ext cx="7772400" cy="533400"/>
          </a:xfrm>
        </p:spPr>
        <p:txBody>
          <a:bodyPr/>
          <a:lstStyle/>
          <a:p>
            <a:r>
              <a:rPr lang="de-DE" dirty="0" smtClean="0"/>
              <a:t>Befähigungsnachweis</a:t>
            </a:r>
            <a:endParaRPr lang="de-DE" dirty="0"/>
          </a:p>
        </p:txBody>
      </p:sp>
      <p:sp>
        <p:nvSpPr>
          <p:cNvPr id="818179" name="Rectangle 3"/>
          <p:cNvSpPr>
            <a:spLocks noGrp="1" noChangeArrowheads="1"/>
          </p:cNvSpPr>
          <p:nvPr>
            <p:ph type="body" idx="1"/>
          </p:nvPr>
        </p:nvSpPr>
        <p:spPr>
          <a:xfrm>
            <a:off x="525484" y="1268760"/>
            <a:ext cx="8604250" cy="4968552"/>
          </a:xfrm>
        </p:spPr>
        <p:txBody>
          <a:bodyPr/>
          <a:lstStyle/>
          <a:p>
            <a:pPr marL="285750" indent="-285750">
              <a:lnSpc>
                <a:spcPct val="100000"/>
              </a:lnSpc>
              <a:buFont typeface="Wingdings" panose="05000000000000000000" pitchFamily="2" charset="2"/>
              <a:buChar char="§"/>
              <a:tabLst>
                <a:tab pos="357188" algn="l"/>
              </a:tabLst>
            </a:pPr>
            <a:r>
              <a:rPr lang="de-DE" sz="2000" b="1" dirty="0" smtClean="0"/>
              <a:t> </a:t>
            </a:r>
            <a:r>
              <a:rPr lang="de-DE" sz="2000" dirty="0" smtClean="0"/>
              <a:t>notwendig für Transporte &gt; 65 km, in Verbindung mit wirtschaftlicher Tätigkeit</a:t>
            </a:r>
          </a:p>
          <a:p>
            <a:pPr marL="285750" indent="-285750">
              <a:lnSpc>
                <a:spcPct val="100000"/>
              </a:lnSpc>
              <a:buFont typeface="Wingdings" panose="05000000000000000000" pitchFamily="2" charset="2"/>
              <a:buChar char="§"/>
              <a:tabLst>
                <a:tab pos="357188" algn="l"/>
              </a:tabLst>
            </a:pPr>
            <a:r>
              <a:rPr lang="de-DE" sz="2000" dirty="0" err="1" smtClean="0"/>
              <a:t>Equiden</a:t>
            </a:r>
            <a:r>
              <a:rPr lang="de-DE" sz="2000" dirty="0" smtClean="0"/>
              <a:t> (ohne Hobby-Pferde), </a:t>
            </a:r>
            <a:r>
              <a:rPr lang="de-DE" sz="2000" dirty="0"/>
              <a:t>Rinder, Schafe, Ziegen, Schweine oder 	</a:t>
            </a:r>
            <a:r>
              <a:rPr lang="de-DE" sz="2000" dirty="0" smtClean="0"/>
              <a:t>Geflügel, </a:t>
            </a:r>
            <a:r>
              <a:rPr lang="de-DE" sz="2000" dirty="0"/>
              <a:t>dürfen nur von Personen gefahren 	und/oder als Betreuer begleitet  werden, </a:t>
            </a:r>
            <a:r>
              <a:rPr lang="de-DE" sz="2000" dirty="0" smtClean="0"/>
              <a:t>die </a:t>
            </a:r>
            <a:r>
              <a:rPr lang="de-DE" sz="2000" dirty="0"/>
              <a:t>über einen </a:t>
            </a:r>
            <a:r>
              <a:rPr lang="de-DE" sz="2000" b="1" dirty="0">
                <a:solidFill>
                  <a:srgbClr val="009900"/>
                </a:solidFill>
              </a:rPr>
              <a:t>Befähigungsnachweis</a:t>
            </a:r>
            <a:r>
              <a:rPr lang="de-DE" sz="2000" dirty="0"/>
              <a:t> verfügen, </a:t>
            </a:r>
          </a:p>
          <a:p>
            <a:pPr marL="285750" indent="-285750">
              <a:lnSpc>
                <a:spcPct val="100000"/>
              </a:lnSpc>
              <a:buFont typeface="Wingdings" panose="05000000000000000000" pitchFamily="2" charset="2"/>
              <a:buChar char="§"/>
              <a:tabLst>
                <a:tab pos="357188" algn="l"/>
              </a:tabLst>
            </a:pPr>
            <a:r>
              <a:rPr lang="de-DE" sz="1800" dirty="0" smtClean="0"/>
              <a:t>	d</a:t>
            </a:r>
            <a:r>
              <a:rPr lang="de-DE" sz="2000" dirty="0" smtClean="0"/>
              <a:t>er </a:t>
            </a:r>
            <a:r>
              <a:rPr lang="de-DE" sz="2000" dirty="0"/>
              <a:t>Geltungsbereich des Befähigungsnachweises kann auf bestimmte    	Tierarten oder Tierartengruppen beschränkt werden -  z.B. nur auf 	Pferde! </a:t>
            </a:r>
            <a:endParaRPr lang="de-DE" sz="2000" dirty="0" smtClean="0"/>
          </a:p>
          <a:p>
            <a:pPr marL="285750" indent="-285750">
              <a:lnSpc>
                <a:spcPct val="100000"/>
              </a:lnSpc>
              <a:buFont typeface="Wingdings" panose="05000000000000000000" pitchFamily="2" charset="2"/>
              <a:buChar char="§"/>
              <a:tabLst>
                <a:tab pos="357188" algn="l"/>
              </a:tabLst>
            </a:pPr>
            <a:r>
              <a:rPr lang="de-DE" sz="2000" dirty="0" smtClean="0"/>
              <a:t>Erhältlich auf Antrag beim Zuständigen Veterinäramt (Wohnort)</a:t>
            </a:r>
          </a:p>
          <a:p>
            <a:pPr marL="285750" indent="-285750">
              <a:lnSpc>
                <a:spcPct val="100000"/>
              </a:lnSpc>
              <a:buFont typeface="Wingdings" panose="05000000000000000000" pitchFamily="2" charset="2"/>
              <a:buChar char="§"/>
              <a:tabLst>
                <a:tab pos="357188" algn="l"/>
              </a:tabLst>
            </a:pPr>
            <a:r>
              <a:rPr lang="de-DE" sz="2000" dirty="0" smtClean="0"/>
              <a:t>mit Nachweis des Berufsabschlusses zum Land-,Tier-, Pferdewirt…</a:t>
            </a:r>
          </a:p>
          <a:p>
            <a:pPr marL="285750" indent="-285750">
              <a:lnSpc>
                <a:spcPct val="100000"/>
              </a:lnSpc>
              <a:buFont typeface="Wingdings" panose="05000000000000000000" pitchFamily="2" charset="2"/>
              <a:buChar char="§"/>
              <a:tabLst>
                <a:tab pos="357188" algn="l"/>
              </a:tabLst>
            </a:pPr>
            <a:r>
              <a:rPr lang="de-DE" sz="2000" dirty="0"/>
              <a:t>i</a:t>
            </a:r>
            <a:r>
              <a:rPr lang="de-DE" sz="2000" dirty="0" smtClean="0"/>
              <a:t>st im Fahrzeug mitzuführen (evtl. Kopie)</a:t>
            </a:r>
          </a:p>
          <a:p>
            <a:pPr marL="285750" indent="-285750">
              <a:lnSpc>
                <a:spcPct val="100000"/>
              </a:lnSpc>
              <a:buFont typeface="Wingdings" panose="05000000000000000000" pitchFamily="2" charset="2"/>
              <a:buChar char="§"/>
              <a:tabLst>
                <a:tab pos="357188" algn="l"/>
              </a:tabLst>
            </a:pPr>
            <a:r>
              <a:rPr lang="de-DE" sz="2000" dirty="0" smtClean="0"/>
              <a:t>Nicht notwendig z.B. für Pferde, die zu Schauen, Turnieren etc. gefahren werden, wenn es um den Nicht-Profi-Bereich geht.</a:t>
            </a:r>
          </a:p>
          <a:p>
            <a:pPr marL="285750" indent="-285750">
              <a:lnSpc>
                <a:spcPct val="100000"/>
              </a:lnSpc>
              <a:buFont typeface="Wingdings" panose="05000000000000000000" pitchFamily="2" charset="2"/>
              <a:buChar char="§"/>
              <a:tabLst>
                <a:tab pos="357188" algn="l"/>
              </a:tabLst>
            </a:pPr>
            <a:endParaRPr lang="de-DE" sz="2000" dirty="0"/>
          </a:p>
          <a:p>
            <a:pPr>
              <a:lnSpc>
                <a:spcPct val="100000"/>
              </a:lnSpc>
              <a:buFont typeface="Wingdings" panose="05000000000000000000" pitchFamily="2" charset="2"/>
              <a:buChar char="§"/>
              <a:tabLst>
                <a:tab pos="357188" algn="l"/>
              </a:tabLst>
            </a:pPr>
            <a:endParaRPr lang="de-DE" sz="2000" dirty="0">
              <a:solidFill>
                <a:srgbClr val="FF0000"/>
              </a:solidFill>
            </a:endParaRPr>
          </a:p>
          <a:p>
            <a:pPr>
              <a:lnSpc>
                <a:spcPct val="100000"/>
              </a:lnSpc>
              <a:buFont typeface="Wingdings" panose="05000000000000000000" pitchFamily="2" charset="2"/>
              <a:buChar char="§"/>
              <a:tabLst>
                <a:tab pos="357188" algn="l"/>
              </a:tabLst>
            </a:pPr>
            <a:endParaRPr lang="de-DE" sz="2000" b="1" dirty="0" smtClean="0"/>
          </a:p>
          <a:p>
            <a:pPr marL="285750" indent="-285750">
              <a:lnSpc>
                <a:spcPct val="100000"/>
              </a:lnSpc>
              <a:buFont typeface="Wingdings" panose="05000000000000000000" pitchFamily="2" charset="2"/>
              <a:buChar char="§"/>
              <a:tabLst>
                <a:tab pos="357188" algn="l"/>
              </a:tabLst>
            </a:pPr>
            <a:r>
              <a:rPr lang="de-DE" sz="1800" dirty="0"/>
              <a:t>	</a:t>
            </a:r>
            <a:endParaRPr lang="de-DE" sz="2000" dirty="0">
              <a:solidFill>
                <a:srgbClr val="FF0000"/>
              </a:solidFill>
            </a:endParaRPr>
          </a:p>
        </p:txBody>
      </p:sp>
    </p:spTree>
    <p:extLst>
      <p:ext uri="{BB962C8B-B14F-4D97-AF65-F5344CB8AC3E}">
        <p14:creationId xmlns:p14="http://schemas.microsoft.com/office/powerpoint/2010/main" val="3421505477"/>
      </p:ext>
    </p:extLst>
  </p:cSld>
  <p:clrMapOvr>
    <a:masterClrMapping/>
  </p:clrMapOvr>
  <p:transition spd="med">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Rectangle 2"/>
          <p:cNvSpPr>
            <a:spLocks noGrp="1" noChangeArrowheads="1"/>
          </p:cNvSpPr>
          <p:nvPr>
            <p:ph type="title"/>
          </p:nvPr>
        </p:nvSpPr>
        <p:spPr>
          <a:xfrm>
            <a:off x="-669846" y="576553"/>
            <a:ext cx="7772400" cy="555848"/>
          </a:xfrm>
        </p:spPr>
        <p:txBody>
          <a:bodyPr/>
          <a:lstStyle/>
          <a:p>
            <a:pPr algn="ctr"/>
            <a:r>
              <a:rPr lang="de-DE" dirty="0"/>
              <a:t>Zulassung </a:t>
            </a:r>
            <a:r>
              <a:rPr lang="de-DE" dirty="0" smtClean="0"/>
              <a:t>als Transportunternehmer</a:t>
            </a:r>
            <a:endParaRPr lang="de-DE" dirty="0"/>
          </a:p>
        </p:txBody>
      </p:sp>
      <p:sp>
        <p:nvSpPr>
          <p:cNvPr id="823299" name="Rectangle 3"/>
          <p:cNvSpPr>
            <a:spLocks noGrp="1" noChangeArrowheads="1"/>
          </p:cNvSpPr>
          <p:nvPr>
            <p:ph type="body" idx="1"/>
          </p:nvPr>
        </p:nvSpPr>
        <p:spPr>
          <a:xfrm>
            <a:off x="685800" y="1340768"/>
            <a:ext cx="8278813" cy="4609182"/>
          </a:xfrm>
        </p:spPr>
        <p:txBody>
          <a:bodyPr/>
          <a:lstStyle/>
          <a:p>
            <a:pPr marL="2870200" indent="-2870200">
              <a:lnSpc>
                <a:spcPct val="70000"/>
              </a:lnSpc>
            </a:pPr>
            <a:r>
              <a:rPr lang="de-DE" sz="1800" b="1" dirty="0"/>
              <a:t>EU-einheitliche Zulassung</a:t>
            </a:r>
          </a:p>
          <a:p>
            <a:pPr marL="2870200" indent="-2870200">
              <a:lnSpc>
                <a:spcPct val="70000"/>
              </a:lnSpc>
              <a:spcAft>
                <a:spcPct val="35000"/>
              </a:spcAft>
            </a:pPr>
            <a:r>
              <a:rPr lang="de-DE" sz="1800" dirty="0"/>
              <a:t>Antrag an Veterinäramt, gültig max. 5 Jahre</a:t>
            </a:r>
          </a:p>
          <a:p>
            <a:pPr marL="2870200" indent="-2870200">
              <a:lnSpc>
                <a:spcPct val="70000"/>
              </a:lnSpc>
            </a:pPr>
            <a:r>
              <a:rPr lang="de-DE" sz="1800" dirty="0"/>
              <a:t>	</a:t>
            </a:r>
            <a:r>
              <a:rPr lang="de-DE" sz="1800" b="1" u="sng" dirty="0"/>
              <a:t>über 65 km &lt; 8 (12)Stunden Fahrtdauer (</a:t>
            </a:r>
            <a:r>
              <a:rPr lang="de-DE" sz="1800" b="1" u="sng" dirty="0">
                <a:solidFill>
                  <a:srgbClr val="FF0000"/>
                </a:solidFill>
              </a:rPr>
              <a:t>Typ 1</a:t>
            </a:r>
            <a:r>
              <a:rPr lang="de-DE" sz="1800" b="1" u="sng" dirty="0"/>
              <a:t>)</a:t>
            </a:r>
          </a:p>
          <a:p>
            <a:pPr marL="2870200" indent="-2870200">
              <a:lnSpc>
                <a:spcPct val="70000"/>
              </a:lnSpc>
            </a:pPr>
            <a:r>
              <a:rPr lang="de-DE" sz="1800" dirty="0"/>
              <a:t>	</a:t>
            </a:r>
          </a:p>
          <a:p>
            <a:pPr marL="2870200" indent="-2870200">
              <a:lnSpc>
                <a:spcPct val="70000"/>
              </a:lnSpc>
              <a:spcAft>
                <a:spcPct val="35000"/>
              </a:spcAft>
            </a:pPr>
            <a:r>
              <a:rPr lang="de-DE" sz="1800" dirty="0"/>
              <a:t>2 Typen	- allgemeine Angaben zum </a:t>
            </a:r>
            <a:r>
              <a:rPr lang="de-DE" sz="1800" dirty="0" smtClean="0"/>
              <a:t>Personal/Fahrzeug</a:t>
            </a:r>
            <a:endParaRPr lang="de-DE" sz="1800" dirty="0"/>
          </a:p>
          <a:p>
            <a:pPr marL="2870200" indent="-2870200">
              <a:lnSpc>
                <a:spcPct val="70000"/>
              </a:lnSpc>
              <a:spcAft>
                <a:spcPct val="35000"/>
              </a:spcAft>
            </a:pPr>
            <a:endParaRPr lang="de-DE" sz="1800" dirty="0"/>
          </a:p>
          <a:p>
            <a:pPr marL="2870200" indent="-2870200">
              <a:lnSpc>
                <a:spcPct val="70000"/>
              </a:lnSpc>
            </a:pPr>
            <a:r>
              <a:rPr lang="de-DE" sz="1800" dirty="0"/>
              <a:t>	</a:t>
            </a:r>
            <a:r>
              <a:rPr lang="de-DE" sz="1800" b="1" u="sng" dirty="0"/>
              <a:t>&gt; 8 (12) Stunden „Lange Beförderung“ (</a:t>
            </a:r>
            <a:r>
              <a:rPr lang="de-DE" sz="1800" b="1" u="sng" dirty="0">
                <a:solidFill>
                  <a:srgbClr val="FF0000"/>
                </a:solidFill>
              </a:rPr>
              <a:t>Typ 2</a:t>
            </a:r>
            <a:r>
              <a:rPr lang="de-DE" sz="1800" b="1" u="sng" dirty="0"/>
              <a:t>)</a:t>
            </a:r>
          </a:p>
          <a:p>
            <a:pPr marL="2870200" indent="-2870200">
              <a:lnSpc>
                <a:spcPct val="70000"/>
              </a:lnSpc>
            </a:pPr>
            <a:r>
              <a:rPr lang="de-DE" sz="1800" dirty="0"/>
              <a:t>	- Zulassung Fahrzeug z.B. bei DEKRA </a:t>
            </a:r>
          </a:p>
          <a:p>
            <a:pPr marL="2870200" indent="-2870200">
              <a:lnSpc>
                <a:spcPct val="70000"/>
              </a:lnSpc>
            </a:pPr>
            <a:r>
              <a:rPr lang="de-DE" sz="1800" dirty="0"/>
              <a:t>	- Besondere Fahrzeugausstattung</a:t>
            </a:r>
          </a:p>
          <a:p>
            <a:pPr marL="2870200" indent="-2870200">
              <a:lnSpc>
                <a:spcPct val="70000"/>
              </a:lnSpc>
            </a:pPr>
            <a:r>
              <a:rPr lang="de-DE" sz="1800" dirty="0"/>
              <a:t>	- Registrierung in elektronischer Datenbank</a:t>
            </a:r>
          </a:p>
          <a:p>
            <a:pPr marL="2870200" indent="-2870200">
              <a:lnSpc>
                <a:spcPct val="70000"/>
              </a:lnSpc>
            </a:pPr>
            <a:endParaRPr lang="de-DE" sz="1800" dirty="0"/>
          </a:p>
          <a:p>
            <a:pPr marL="2870200" indent="-2870200">
              <a:lnSpc>
                <a:spcPct val="70000"/>
              </a:lnSpc>
              <a:spcAft>
                <a:spcPct val="30000"/>
              </a:spcAft>
            </a:pPr>
            <a:r>
              <a:rPr lang="de-DE" sz="1800" b="1" dirty="0">
                <a:solidFill>
                  <a:srgbClr val="FF0000"/>
                </a:solidFill>
              </a:rPr>
              <a:t>Zulassungsnachweis im Fahrzeug mitführen (Kopie)!</a:t>
            </a:r>
          </a:p>
          <a:p>
            <a:pPr marL="2870200" indent="-2870200">
              <a:lnSpc>
                <a:spcPct val="70000"/>
              </a:lnSpc>
            </a:pPr>
            <a:r>
              <a:rPr lang="de-DE" sz="1800" dirty="0"/>
              <a:t>Zulassung gilt auch für Landwirte!</a:t>
            </a:r>
          </a:p>
        </p:txBody>
      </p:sp>
      <p:sp>
        <p:nvSpPr>
          <p:cNvPr id="823300" name="AutoShape 4"/>
          <p:cNvSpPr>
            <a:spLocks noChangeArrowheads="1"/>
          </p:cNvSpPr>
          <p:nvPr/>
        </p:nvSpPr>
        <p:spPr bwMode="auto">
          <a:xfrm rot="20835068" flipV="1">
            <a:off x="1841500" y="2930525"/>
            <a:ext cx="1368425" cy="211138"/>
          </a:xfrm>
          <a:prstGeom prst="rightArrow">
            <a:avLst>
              <a:gd name="adj1" fmla="val 50000"/>
              <a:gd name="adj2" fmla="val 162030"/>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23301" name="AutoShape 5"/>
          <p:cNvSpPr>
            <a:spLocks noChangeArrowheads="1"/>
          </p:cNvSpPr>
          <p:nvPr/>
        </p:nvSpPr>
        <p:spPr bwMode="auto">
          <a:xfrm rot="835155" flipV="1">
            <a:off x="1835150" y="3649663"/>
            <a:ext cx="1368425" cy="211137"/>
          </a:xfrm>
          <a:prstGeom prst="rightArrow">
            <a:avLst>
              <a:gd name="adj1" fmla="val 50000"/>
              <a:gd name="adj2" fmla="val 162030"/>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726624996"/>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23300"/>
                                        </p:tgtEl>
                                        <p:attrNameLst>
                                          <p:attrName>style.visibility</p:attrName>
                                        </p:attrNameLst>
                                      </p:cBhvr>
                                      <p:to>
                                        <p:strVal val="visible"/>
                                      </p:to>
                                    </p:set>
                                    <p:animEffect transition="in" filter="fade">
                                      <p:cBhvr>
                                        <p:cTn id="7" dur="2000"/>
                                        <p:tgtEl>
                                          <p:spTgt spid="823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3301"/>
                                        </p:tgtEl>
                                        <p:attrNameLst>
                                          <p:attrName>style.visibility</p:attrName>
                                        </p:attrNameLst>
                                      </p:cBhvr>
                                      <p:to>
                                        <p:strVal val="visible"/>
                                      </p:to>
                                    </p:set>
                                    <p:animEffect transition="in" filter="fade">
                                      <p:cBhvr>
                                        <p:cTn id="12" dur="2000"/>
                                        <p:tgtEl>
                                          <p:spTgt spid="823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0" grpId="0" animBg="1"/>
      <p:bldP spid="82330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4"/>
          <p:cNvSpPr>
            <a:spLocks noGrp="1" noChangeArrowheads="1"/>
          </p:cNvSpPr>
          <p:nvPr>
            <p:ph type="title"/>
          </p:nvPr>
        </p:nvSpPr>
        <p:spPr>
          <a:xfrm>
            <a:off x="685800" y="454819"/>
            <a:ext cx="7772400" cy="533400"/>
          </a:xfrm>
        </p:spPr>
        <p:txBody>
          <a:bodyPr/>
          <a:lstStyle/>
          <a:p>
            <a:pPr eaLnBrk="1" hangingPunct="1"/>
            <a:r>
              <a:rPr lang="de-DE" altLang="de-DE" dirty="0" smtClean="0"/>
              <a:t>Transportpapiere </a:t>
            </a:r>
            <a:endParaRPr lang="de-DE" altLang="de-DE" b="0" dirty="0" smtClean="0"/>
          </a:p>
        </p:txBody>
      </p:sp>
      <p:graphicFrame>
        <p:nvGraphicFramePr>
          <p:cNvPr id="368703" name="Group 63"/>
          <p:cNvGraphicFramePr>
            <a:graphicFrameLocks noGrp="1"/>
          </p:cNvGraphicFramePr>
          <p:nvPr>
            <p:ph idx="1"/>
            <p:extLst>
              <p:ext uri="{D42A27DB-BD31-4B8C-83A1-F6EECF244321}">
                <p14:modId xmlns:p14="http://schemas.microsoft.com/office/powerpoint/2010/main" val="4045725900"/>
              </p:ext>
            </p:extLst>
          </p:nvPr>
        </p:nvGraphicFramePr>
        <p:xfrm>
          <a:off x="1134268" y="2779712"/>
          <a:ext cx="8278813" cy="2520951"/>
        </p:xfrm>
        <a:graphic>
          <a:graphicData uri="http://schemas.openxmlformats.org/drawingml/2006/table">
            <a:tbl>
              <a:tblPr/>
              <a:tblGrid>
                <a:gridCol w="8278813">
                  <a:extLst>
                    <a:ext uri="{9D8B030D-6E8A-4147-A177-3AD203B41FA5}">
                      <a16:colId xmlns:a16="http://schemas.microsoft.com/office/drawing/2014/main" val="20000"/>
                    </a:ext>
                  </a:extLst>
                </a:gridCol>
              </a:tblGrid>
              <a:tr h="441325">
                <a:tc>
                  <a:txBody>
                    <a:bodyPr/>
                    <a:lstStyle/>
                    <a:p>
                      <a:pPr marL="357188" marR="0" lvl="0" indent="-357188" algn="l" defTabSz="914400" rtl="0" eaLnBrk="1" fontAlgn="base" latinLnBrk="0" hangingPunct="1">
                        <a:lnSpc>
                          <a:spcPct val="80000"/>
                        </a:lnSpc>
                        <a:spcBef>
                          <a:spcPct val="30000"/>
                        </a:spcBef>
                        <a:spcAft>
                          <a:spcPct val="0"/>
                        </a:spcAft>
                        <a:buClrTx/>
                        <a:buSzPct val="100000"/>
                        <a:buFont typeface="Arial" charset="0"/>
                        <a:buChar char="→"/>
                        <a:tabLst/>
                      </a:pPr>
                      <a:r>
                        <a:rPr kumimoji="0" lang="de-DE" sz="1800" b="0" i="0" u="none" strike="noStrike" cap="none" normalizeH="0" baseline="0" dirty="0" smtClean="0">
                          <a:ln>
                            <a:noFill/>
                          </a:ln>
                          <a:solidFill>
                            <a:schemeClr val="tx1"/>
                          </a:solidFill>
                          <a:effectLst/>
                          <a:latin typeface="Arial" charset="0"/>
                        </a:rPr>
                        <a:t>Herkunft und Eigentümer der Tiere</a:t>
                      </a:r>
                    </a:p>
                  </a:txBody>
                  <a:tcP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00063">
                <a:tc>
                  <a:txBody>
                    <a:bodyPr/>
                    <a:lstStyle/>
                    <a:p>
                      <a:pPr marL="357188" marR="0" lvl="0" indent="-357188" algn="l" defTabSz="914400" rtl="0" eaLnBrk="1" fontAlgn="base" latinLnBrk="0" hangingPunct="1">
                        <a:lnSpc>
                          <a:spcPct val="80000"/>
                        </a:lnSpc>
                        <a:spcBef>
                          <a:spcPct val="30000"/>
                        </a:spcBef>
                        <a:spcAft>
                          <a:spcPct val="0"/>
                        </a:spcAft>
                        <a:buClrTx/>
                        <a:buSzPct val="100000"/>
                        <a:buFont typeface="Arial" charset="0"/>
                        <a:buChar char="→"/>
                        <a:tabLst/>
                      </a:pPr>
                      <a:r>
                        <a:rPr kumimoji="0" lang="de-DE" sz="1800" b="0" i="0" u="none" strike="noStrike" cap="none" normalizeH="0" baseline="0" dirty="0" smtClean="0">
                          <a:ln>
                            <a:noFill/>
                          </a:ln>
                          <a:solidFill>
                            <a:schemeClr val="tx1"/>
                          </a:solidFill>
                          <a:effectLst/>
                          <a:latin typeface="Arial" charset="0"/>
                        </a:rPr>
                        <a:t>Versandort</a:t>
                      </a:r>
                    </a:p>
                  </a:txBody>
                  <a:tcP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77850">
                <a:tc>
                  <a:txBody>
                    <a:bodyPr/>
                    <a:lstStyle/>
                    <a:p>
                      <a:pPr marL="357188" marR="0" lvl="0" indent="-357188" algn="l" defTabSz="914400" rtl="0" eaLnBrk="1" fontAlgn="base" latinLnBrk="0" hangingPunct="1">
                        <a:lnSpc>
                          <a:spcPct val="80000"/>
                        </a:lnSpc>
                        <a:spcBef>
                          <a:spcPct val="30000"/>
                        </a:spcBef>
                        <a:spcAft>
                          <a:spcPct val="0"/>
                        </a:spcAft>
                        <a:buClrTx/>
                        <a:buSzPct val="100000"/>
                        <a:buFont typeface="Arial" charset="0"/>
                        <a:buChar char="→"/>
                        <a:tabLst/>
                      </a:pPr>
                      <a:r>
                        <a:rPr kumimoji="0" lang="de-DE" sz="1800" b="0" i="0" u="none" strike="noStrike" cap="none" normalizeH="0" baseline="0" dirty="0" smtClean="0">
                          <a:ln>
                            <a:noFill/>
                          </a:ln>
                          <a:solidFill>
                            <a:schemeClr val="tx1"/>
                          </a:solidFill>
                          <a:effectLst/>
                          <a:latin typeface="Arial" charset="0"/>
                        </a:rPr>
                        <a:t>Tag und Uhrzeit des Beginns der Beförderung</a:t>
                      </a:r>
                    </a:p>
                  </a:txBody>
                  <a:tcP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00063">
                <a:tc>
                  <a:txBody>
                    <a:bodyPr/>
                    <a:lstStyle/>
                    <a:p>
                      <a:pPr marL="357188" marR="0" lvl="0" indent="-357188" algn="l" defTabSz="914400" rtl="0" eaLnBrk="1" fontAlgn="base" latinLnBrk="0" hangingPunct="1">
                        <a:lnSpc>
                          <a:spcPct val="80000"/>
                        </a:lnSpc>
                        <a:spcBef>
                          <a:spcPct val="30000"/>
                        </a:spcBef>
                        <a:spcAft>
                          <a:spcPct val="0"/>
                        </a:spcAft>
                        <a:buClrTx/>
                        <a:buSzPct val="100000"/>
                        <a:buFont typeface="Arial" charset="0"/>
                        <a:buChar char="→"/>
                        <a:tabLst/>
                      </a:pPr>
                      <a:r>
                        <a:rPr kumimoji="0" lang="de-DE" sz="1800" b="0" i="0" u="none" strike="noStrike" cap="none" normalizeH="0" baseline="0" smtClean="0">
                          <a:ln>
                            <a:noFill/>
                          </a:ln>
                          <a:solidFill>
                            <a:schemeClr val="tx1"/>
                          </a:solidFill>
                          <a:effectLst/>
                          <a:latin typeface="Arial" charset="0"/>
                        </a:rPr>
                        <a:t>Vorgesehener Bestimmungsort</a:t>
                      </a:r>
                    </a:p>
                  </a:txBody>
                  <a:tcP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501650">
                <a:tc>
                  <a:txBody>
                    <a:bodyPr/>
                    <a:lstStyle/>
                    <a:p>
                      <a:pPr marL="357188" marR="0" lvl="0" indent="-357188" algn="l" defTabSz="914400" rtl="0" eaLnBrk="1" fontAlgn="base" latinLnBrk="0" hangingPunct="1">
                        <a:lnSpc>
                          <a:spcPct val="80000"/>
                        </a:lnSpc>
                        <a:spcBef>
                          <a:spcPct val="30000"/>
                        </a:spcBef>
                        <a:spcAft>
                          <a:spcPct val="0"/>
                        </a:spcAft>
                        <a:buClrTx/>
                        <a:buSzPct val="100000"/>
                        <a:buFont typeface="Arial" charset="0"/>
                        <a:buChar char="→"/>
                        <a:tabLst/>
                      </a:pPr>
                      <a:r>
                        <a:rPr kumimoji="0" lang="de-DE" sz="1800" b="0" i="0" u="none" strike="noStrike" cap="none" normalizeH="0" baseline="0" dirty="0" smtClean="0">
                          <a:ln>
                            <a:noFill/>
                          </a:ln>
                          <a:solidFill>
                            <a:schemeClr val="tx1"/>
                          </a:solidFill>
                          <a:effectLst/>
                          <a:latin typeface="Arial" charset="0"/>
                        </a:rPr>
                        <a:t>Voraussichtliche Dauer der geplanten Beförderung</a:t>
                      </a:r>
                    </a:p>
                  </a:txBody>
                  <a:tcP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1209" name="Rectangle 28"/>
          <p:cNvSpPr>
            <a:spLocks noChangeArrowheads="1"/>
          </p:cNvSpPr>
          <p:nvPr/>
        </p:nvSpPr>
        <p:spPr bwMode="auto">
          <a:xfrm>
            <a:off x="684212" y="1412776"/>
            <a:ext cx="7773988"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0000"/>
              </a:lnSpc>
              <a:spcBef>
                <a:spcPct val="30000"/>
              </a:spcBef>
              <a:buSzPct val="100000"/>
              <a:defRPr sz="1700">
                <a:solidFill>
                  <a:schemeClr val="tx1"/>
                </a:solidFill>
                <a:latin typeface="Arial" panose="020B0604020202020204" pitchFamily="34" charset="0"/>
              </a:defRPr>
            </a:lvl1pPr>
            <a:lvl2pPr marL="742950" indent="-285750">
              <a:lnSpc>
                <a:spcPct val="80000"/>
              </a:lnSpc>
              <a:spcBef>
                <a:spcPct val="30000"/>
              </a:spcBef>
              <a:buSzPct val="100000"/>
              <a:defRPr sz="1700">
                <a:solidFill>
                  <a:schemeClr val="tx1"/>
                </a:solidFill>
                <a:latin typeface="Arial" panose="020B0604020202020204" pitchFamily="34" charset="0"/>
              </a:defRPr>
            </a:lvl2pPr>
            <a:lvl3pPr marL="1143000" indent="-228600">
              <a:lnSpc>
                <a:spcPct val="80000"/>
              </a:lnSpc>
              <a:spcBef>
                <a:spcPct val="30000"/>
              </a:spcBef>
              <a:defRPr sz="1700">
                <a:solidFill>
                  <a:schemeClr val="tx1"/>
                </a:solidFill>
                <a:latin typeface="Arial" panose="020B0604020202020204" pitchFamily="34" charset="0"/>
              </a:defRPr>
            </a:lvl3pPr>
            <a:lvl4pPr marL="1600200" indent="-228600">
              <a:lnSpc>
                <a:spcPct val="80000"/>
              </a:lnSpc>
              <a:spcBef>
                <a:spcPct val="30000"/>
              </a:spcBef>
              <a:defRPr sz="1700">
                <a:solidFill>
                  <a:schemeClr val="tx1"/>
                </a:solidFill>
                <a:latin typeface="Arial" panose="020B0604020202020204" pitchFamily="34" charset="0"/>
              </a:defRPr>
            </a:lvl4pPr>
            <a:lvl5pPr marL="2057400" indent="-228600">
              <a:lnSpc>
                <a:spcPct val="80000"/>
              </a:lnSpc>
              <a:spcBef>
                <a:spcPct val="30000"/>
              </a:spcBef>
              <a:defRPr sz="1700">
                <a:solidFill>
                  <a:schemeClr val="tx1"/>
                </a:solidFill>
                <a:latin typeface="Arial" panose="020B0604020202020204" pitchFamily="34" charset="0"/>
              </a:defRPr>
            </a:lvl5pPr>
            <a:lvl6pPr marL="25146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6pPr>
            <a:lvl7pPr marL="29718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7pPr>
            <a:lvl8pPr marL="34290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8pPr>
            <a:lvl9pPr marL="38862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9pPr>
          </a:lstStyle>
          <a:p>
            <a:pPr marL="285750" indent="-285750" eaLnBrk="1" hangingPunct="1">
              <a:buFont typeface="Arial" panose="020B0604020202020204" pitchFamily="34" charset="0"/>
              <a:buChar char="•"/>
            </a:pPr>
            <a:r>
              <a:rPr lang="de-DE" altLang="de-DE" sz="1800" dirty="0" smtClean="0"/>
              <a:t>Notwendig für Fahrten ab 50 km, </a:t>
            </a:r>
            <a:r>
              <a:rPr lang="de-DE" sz="1800" dirty="0" smtClean="0"/>
              <a:t>begleitendes </a:t>
            </a:r>
            <a:r>
              <a:rPr lang="de-DE" sz="1800" b="1" dirty="0"/>
              <a:t>Transportpapier</a:t>
            </a:r>
            <a:r>
              <a:rPr lang="de-DE" sz="1800" dirty="0"/>
              <a:t> (nur dann, wenn Transport unter die VO fällt</a:t>
            </a:r>
            <a:r>
              <a:rPr lang="de-DE" sz="1800" dirty="0" smtClean="0"/>
              <a:t>)</a:t>
            </a:r>
            <a:endParaRPr lang="de-DE" altLang="de-DE" sz="1800" dirty="0" smtClean="0"/>
          </a:p>
          <a:p>
            <a:pPr marL="285750" indent="-285750" eaLnBrk="1" hangingPunct="1">
              <a:buFont typeface="Arial" panose="020B0604020202020204" pitchFamily="34" charset="0"/>
              <a:buChar char="•"/>
            </a:pPr>
            <a:r>
              <a:rPr lang="de-DE" altLang="de-DE" sz="1800" dirty="0" smtClean="0"/>
              <a:t>Personen</a:t>
            </a:r>
            <a:r>
              <a:rPr lang="de-DE" altLang="de-DE" sz="1800" dirty="0"/>
              <a:t>, die Tiere transportieren, sind verpflichtet, im Transportmittel</a:t>
            </a:r>
          </a:p>
          <a:p>
            <a:pPr eaLnBrk="1" hangingPunct="1"/>
            <a:r>
              <a:rPr lang="de-DE" altLang="de-DE" sz="1800" dirty="0" smtClean="0"/>
              <a:t>	Papiere (formlos) mitzuführen</a:t>
            </a:r>
            <a:r>
              <a:rPr lang="de-DE" altLang="de-DE" sz="1800" dirty="0"/>
              <a:t>, aus denen Folgendes hervorgeht:</a:t>
            </a:r>
            <a:br>
              <a:rPr lang="de-DE" altLang="de-DE" sz="1800" dirty="0"/>
            </a:br>
            <a:endParaRPr lang="de-DE" altLang="de-DE" sz="1800" dirty="0"/>
          </a:p>
        </p:txBody>
      </p:sp>
      <p:sp>
        <p:nvSpPr>
          <p:cNvPr id="51210" name="Text Box 31"/>
          <p:cNvSpPr txBox="1">
            <a:spLocks noChangeArrowheads="1"/>
          </p:cNvSpPr>
          <p:nvPr/>
        </p:nvSpPr>
        <p:spPr bwMode="auto">
          <a:xfrm>
            <a:off x="1835150" y="5300663"/>
            <a:ext cx="68770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0000"/>
              </a:lnSpc>
              <a:spcBef>
                <a:spcPct val="30000"/>
              </a:spcBef>
              <a:buSzPct val="100000"/>
              <a:defRPr sz="1700">
                <a:solidFill>
                  <a:schemeClr val="tx1"/>
                </a:solidFill>
                <a:latin typeface="Arial" panose="020B0604020202020204" pitchFamily="34" charset="0"/>
              </a:defRPr>
            </a:lvl1pPr>
            <a:lvl2pPr marL="742950" indent="-285750">
              <a:lnSpc>
                <a:spcPct val="80000"/>
              </a:lnSpc>
              <a:spcBef>
                <a:spcPct val="30000"/>
              </a:spcBef>
              <a:buSzPct val="100000"/>
              <a:defRPr sz="1700">
                <a:solidFill>
                  <a:schemeClr val="tx1"/>
                </a:solidFill>
                <a:latin typeface="Arial" panose="020B0604020202020204" pitchFamily="34" charset="0"/>
              </a:defRPr>
            </a:lvl2pPr>
            <a:lvl3pPr marL="1143000" indent="-228600">
              <a:lnSpc>
                <a:spcPct val="80000"/>
              </a:lnSpc>
              <a:spcBef>
                <a:spcPct val="30000"/>
              </a:spcBef>
              <a:defRPr sz="1700">
                <a:solidFill>
                  <a:schemeClr val="tx1"/>
                </a:solidFill>
                <a:latin typeface="Arial" panose="020B0604020202020204" pitchFamily="34" charset="0"/>
              </a:defRPr>
            </a:lvl3pPr>
            <a:lvl4pPr marL="1600200" indent="-228600">
              <a:lnSpc>
                <a:spcPct val="80000"/>
              </a:lnSpc>
              <a:spcBef>
                <a:spcPct val="30000"/>
              </a:spcBef>
              <a:defRPr sz="1700">
                <a:solidFill>
                  <a:schemeClr val="tx1"/>
                </a:solidFill>
                <a:latin typeface="Arial" panose="020B0604020202020204" pitchFamily="34" charset="0"/>
              </a:defRPr>
            </a:lvl4pPr>
            <a:lvl5pPr marL="2057400" indent="-228600">
              <a:lnSpc>
                <a:spcPct val="80000"/>
              </a:lnSpc>
              <a:spcBef>
                <a:spcPct val="30000"/>
              </a:spcBef>
              <a:defRPr sz="1700">
                <a:solidFill>
                  <a:schemeClr val="tx1"/>
                </a:solidFill>
                <a:latin typeface="Arial" panose="020B0604020202020204" pitchFamily="34" charset="0"/>
              </a:defRPr>
            </a:lvl5pPr>
            <a:lvl6pPr marL="25146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6pPr>
            <a:lvl7pPr marL="29718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7pPr>
            <a:lvl8pPr marL="34290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8pPr>
            <a:lvl9pPr marL="3886200" indent="-228600" eaLnBrk="0" fontAlgn="base" hangingPunct="0">
              <a:lnSpc>
                <a:spcPct val="80000"/>
              </a:lnSpc>
              <a:spcBef>
                <a:spcPct val="30000"/>
              </a:spcBef>
              <a:spcAft>
                <a:spcPct val="0"/>
              </a:spcAft>
              <a:defRPr sz="1700">
                <a:solidFill>
                  <a:schemeClr val="tx1"/>
                </a:solidFill>
                <a:latin typeface="Arial" panose="020B0604020202020204" pitchFamily="34" charset="0"/>
              </a:defRPr>
            </a:lvl9pPr>
          </a:lstStyle>
          <a:p>
            <a:pPr>
              <a:lnSpc>
                <a:spcPct val="100000"/>
              </a:lnSpc>
              <a:spcBef>
                <a:spcPct val="0"/>
              </a:spcBef>
              <a:buSzTx/>
            </a:pPr>
            <a:r>
              <a:rPr lang="de-DE" altLang="de-DE" sz="1600"/>
              <a:t>Auf Verlangen ist das Transportpapier der zuständigen Behörde zur Verfügung zu stellen</a:t>
            </a:r>
          </a:p>
        </p:txBody>
      </p:sp>
      <p:sp>
        <p:nvSpPr>
          <p:cNvPr id="51211" name="Line 33"/>
          <p:cNvSpPr>
            <a:spLocks noChangeShapeType="1"/>
          </p:cNvSpPr>
          <p:nvPr/>
        </p:nvSpPr>
        <p:spPr bwMode="auto">
          <a:xfrm>
            <a:off x="1187450" y="5589588"/>
            <a:ext cx="503238" cy="0"/>
          </a:xfrm>
          <a:prstGeom prst="line">
            <a:avLst/>
          </a:prstGeom>
          <a:noFill/>
          <a:ln w="508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extLst>
      <p:ext uri="{BB962C8B-B14F-4D97-AF65-F5344CB8AC3E}">
        <p14:creationId xmlns:p14="http://schemas.microsoft.com/office/powerpoint/2010/main" val="2155844203"/>
      </p:ext>
    </p:extLst>
  </p:cSld>
  <p:clrMapOvr>
    <a:masterClrMapping/>
  </p:clrMapOvr>
  <p:transition spd="med">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43340" y="476672"/>
            <a:ext cx="7772400" cy="533400"/>
          </a:xfrm>
        </p:spPr>
        <p:txBody>
          <a:bodyPr/>
          <a:lstStyle/>
          <a:p>
            <a:pPr eaLnBrk="1" hangingPunct="1"/>
            <a:r>
              <a:rPr lang="de-DE" altLang="de-DE" dirty="0" smtClean="0"/>
              <a:t>Fahrtenbuch</a:t>
            </a:r>
          </a:p>
        </p:txBody>
      </p:sp>
      <p:sp>
        <p:nvSpPr>
          <p:cNvPr id="53251" name="Rectangle 3"/>
          <p:cNvSpPr>
            <a:spLocks noGrp="1" noChangeArrowheads="1"/>
          </p:cNvSpPr>
          <p:nvPr>
            <p:ph type="body" idx="1"/>
          </p:nvPr>
        </p:nvSpPr>
        <p:spPr>
          <a:xfrm>
            <a:off x="722313" y="1170109"/>
            <a:ext cx="7772400" cy="5632311"/>
          </a:xfrm>
          <a:noFill/>
        </p:spPr>
        <p:txBody>
          <a:bodyPr>
            <a:spAutoFit/>
          </a:bodyPr>
          <a:lstStyle/>
          <a:p>
            <a:pPr eaLnBrk="1" hangingPunct="1"/>
            <a:r>
              <a:rPr lang="de-DE" altLang="de-DE" sz="1800" dirty="0" smtClean="0"/>
              <a:t>Für die üblichen Transporte von Landwirten nicht nötig</a:t>
            </a:r>
          </a:p>
          <a:p>
            <a:pPr eaLnBrk="1" hangingPunct="1"/>
            <a:endParaRPr lang="de-DE" altLang="de-DE" sz="1800" dirty="0" smtClean="0"/>
          </a:p>
          <a:p>
            <a:pPr eaLnBrk="1" hangingPunct="1"/>
            <a:r>
              <a:rPr lang="de-DE" altLang="de-DE" sz="1800" dirty="0" smtClean="0"/>
              <a:t>Für </a:t>
            </a:r>
            <a:r>
              <a:rPr lang="de-DE" altLang="de-DE" sz="1800" b="1" dirty="0" smtClean="0"/>
              <a:t>lange Beförderungen</a:t>
            </a:r>
            <a:r>
              <a:rPr lang="de-DE" altLang="de-DE" sz="1800" dirty="0" smtClean="0"/>
              <a:t> (&gt; 8 h) zwischen den Mitgliedsstaaten </a:t>
            </a:r>
          </a:p>
          <a:p>
            <a:pPr eaLnBrk="1" hangingPunct="1"/>
            <a:r>
              <a:rPr lang="de-DE" altLang="de-DE" sz="1800" dirty="0" smtClean="0"/>
              <a:t>sowie von und nach Drittländern benötigen die Transportunter-</a:t>
            </a:r>
          </a:p>
          <a:p>
            <a:pPr eaLnBrk="1" hangingPunct="1"/>
            <a:r>
              <a:rPr lang="de-DE" altLang="de-DE" sz="1800" dirty="0" err="1" smtClean="0"/>
              <a:t>nehmer</a:t>
            </a:r>
            <a:r>
              <a:rPr lang="de-DE" altLang="de-DE" sz="1800" dirty="0" smtClean="0"/>
              <a:t> und Organisatoren ein </a:t>
            </a:r>
            <a:r>
              <a:rPr lang="de-DE" altLang="de-DE" sz="1800" b="1" dirty="0" smtClean="0"/>
              <a:t>Fahrtenbuch</a:t>
            </a:r>
            <a:r>
              <a:rPr lang="de-DE" altLang="de-DE" sz="1800" i="1" dirty="0" smtClean="0"/>
              <a:t> (gemäß Anhang II)</a:t>
            </a:r>
          </a:p>
          <a:p>
            <a:pPr eaLnBrk="1" hangingPunct="1"/>
            <a:endParaRPr lang="de-DE" altLang="de-DE" sz="1800" i="1" dirty="0" smtClean="0"/>
          </a:p>
          <a:p>
            <a:pPr eaLnBrk="1" hangingPunct="1"/>
            <a:r>
              <a:rPr lang="de-DE" altLang="de-DE" sz="1800" u="sng" dirty="0" smtClean="0"/>
              <a:t>Abschnitte des Fahrtenbuchs:</a:t>
            </a:r>
          </a:p>
          <a:p>
            <a:pPr eaLnBrk="1" hangingPunct="1">
              <a:buFontTx/>
              <a:buChar char="•"/>
            </a:pPr>
            <a:r>
              <a:rPr lang="de-DE" altLang="de-DE" sz="1800" dirty="0" smtClean="0"/>
              <a:t>Planung</a:t>
            </a:r>
          </a:p>
          <a:p>
            <a:pPr eaLnBrk="1" hangingPunct="1">
              <a:buFontTx/>
              <a:buChar char="•"/>
            </a:pPr>
            <a:r>
              <a:rPr lang="de-DE" altLang="de-DE" sz="1800" dirty="0" smtClean="0"/>
              <a:t>Versandort</a:t>
            </a:r>
          </a:p>
          <a:p>
            <a:pPr eaLnBrk="1" hangingPunct="1">
              <a:buFontTx/>
              <a:buChar char="•"/>
            </a:pPr>
            <a:r>
              <a:rPr lang="de-DE" altLang="de-DE" sz="1800" dirty="0" smtClean="0"/>
              <a:t>Bestimmungsort</a:t>
            </a:r>
          </a:p>
          <a:p>
            <a:pPr eaLnBrk="1" hangingPunct="1">
              <a:buFontTx/>
              <a:buChar char="•"/>
            </a:pPr>
            <a:r>
              <a:rPr lang="de-DE" altLang="de-DE" sz="1800" dirty="0" smtClean="0"/>
              <a:t>Erklärung des Transportunternehmers</a:t>
            </a:r>
          </a:p>
          <a:p>
            <a:pPr eaLnBrk="1" hangingPunct="1">
              <a:buFontTx/>
              <a:buChar char="•"/>
            </a:pPr>
            <a:r>
              <a:rPr lang="de-DE" altLang="de-DE" sz="1800" dirty="0" smtClean="0"/>
              <a:t>Formular zur Meldung von Unregelmäßigkeiten</a:t>
            </a:r>
          </a:p>
          <a:p>
            <a:pPr>
              <a:lnSpc>
                <a:spcPct val="100000"/>
              </a:lnSpc>
            </a:pPr>
            <a:r>
              <a:rPr lang="de-DE" altLang="de-DE" sz="1800" dirty="0"/>
              <a:t>Alle Seiten des Fahrtenbuches sind zusammenzuheften. </a:t>
            </a:r>
            <a:r>
              <a:rPr lang="de-DE" sz="1800" dirty="0"/>
              <a:t>In Drittländer bei Verlassen der EU  - Original an Grenze abgeben </a:t>
            </a:r>
            <a:endParaRPr lang="de-DE" altLang="de-DE" sz="1800" dirty="0"/>
          </a:p>
          <a:p>
            <a:pPr>
              <a:lnSpc>
                <a:spcPct val="100000"/>
              </a:lnSpc>
              <a:spcBef>
                <a:spcPct val="50000"/>
              </a:spcBef>
              <a:buSzTx/>
            </a:pPr>
            <a:r>
              <a:rPr lang="de-DE" sz="1800" dirty="0">
                <a:solidFill>
                  <a:srgbClr val="FF0000"/>
                </a:solidFill>
              </a:rPr>
              <a:t>Gilt nicht für registrierte Pferde – aber für Schlachtpferde!</a:t>
            </a:r>
          </a:p>
          <a:p>
            <a:pPr eaLnBrk="1" hangingPunct="1">
              <a:buFontTx/>
              <a:buChar char="•"/>
            </a:pPr>
            <a:endParaRPr lang="de-DE" altLang="de-DE" sz="1800" dirty="0" smtClean="0"/>
          </a:p>
          <a:p>
            <a:pPr eaLnBrk="1" hangingPunct="1"/>
            <a:endParaRPr lang="de-DE" altLang="de-DE" sz="1800" i="1" dirty="0" smtClean="0"/>
          </a:p>
          <a:p>
            <a:pPr eaLnBrk="1" hangingPunct="1"/>
            <a:endParaRPr lang="de-DE" altLang="de-DE" sz="1800" dirty="0" smtClean="0"/>
          </a:p>
        </p:txBody>
      </p:sp>
    </p:spTree>
    <p:extLst>
      <p:ext uri="{BB962C8B-B14F-4D97-AF65-F5344CB8AC3E}">
        <p14:creationId xmlns:p14="http://schemas.microsoft.com/office/powerpoint/2010/main" val="4208545789"/>
      </p:ext>
    </p:extLst>
  </p:cSld>
  <p:clrMapOvr>
    <a:masterClrMapping/>
  </p:clrMapOvr>
  <p:transition spd="med">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Rectangle 2"/>
          <p:cNvSpPr>
            <a:spLocks noGrp="1" noChangeArrowheads="1"/>
          </p:cNvSpPr>
          <p:nvPr>
            <p:ph type="title"/>
          </p:nvPr>
        </p:nvSpPr>
        <p:spPr/>
        <p:txBody>
          <a:bodyPr/>
          <a:lstStyle/>
          <a:p>
            <a:r>
              <a:rPr lang="de-DE" sz="2100" dirty="0"/>
              <a:t>Anforderungen  für </a:t>
            </a:r>
            <a:r>
              <a:rPr lang="de-DE" sz="2100" dirty="0">
                <a:solidFill>
                  <a:srgbClr val="FF0000"/>
                </a:solidFill>
              </a:rPr>
              <a:t>Landwirte/Pferdehalter</a:t>
            </a:r>
            <a:r>
              <a:rPr lang="de-DE" sz="2100" dirty="0"/>
              <a:t>, die ihre Tiere</a:t>
            </a:r>
            <a:r>
              <a:rPr lang="de-DE" sz="2100" dirty="0">
                <a:solidFill>
                  <a:srgbClr val="FF0000"/>
                </a:solidFill>
              </a:rPr>
              <a:t/>
            </a:r>
            <a:br>
              <a:rPr lang="de-DE" sz="2100" dirty="0">
                <a:solidFill>
                  <a:srgbClr val="FF0000"/>
                </a:solidFill>
              </a:rPr>
            </a:br>
            <a:r>
              <a:rPr lang="de-DE" sz="2100" dirty="0"/>
              <a:t> fahren – in Verbindung mit </a:t>
            </a:r>
            <a:r>
              <a:rPr lang="de-DE" sz="2100" u="sng" dirty="0"/>
              <a:t>wirtschaftlicher Tätigkeit:</a:t>
            </a:r>
          </a:p>
        </p:txBody>
      </p:sp>
      <p:sp>
        <p:nvSpPr>
          <p:cNvPr id="801795" name="Rectangle 3"/>
          <p:cNvSpPr>
            <a:spLocks noGrp="1" noChangeArrowheads="1"/>
          </p:cNvSpPr>
          <p:nvPr>
            <p:ph type="body" idx="1"/>
          </p:nvPr>
        </p:nvSpPr>
        <p:spPr>
          <a:xfrm>
            <a:off x="685800" y="1981200"/>
            <a:ext cx="8207375" cy="4114800"/>
          </a:xfrm>
        </p:spPr>
        <p:txBody>
          <a:bodyPr/>
          <a:lstStyle/>
          <a:p>
            <a:pPr>
              <a:tabLst>
                <a:tab pos="2776538" algn="l"/>
              </a:tabLst>
            </a:pPr>
            <a:r>
              <a:rPr lang="de-DE" sz="1800" dirty="0"/>
              <a:t>Notwendig sind danach für Transporte:</a:t>
            </a:r>
          </a:p>
          <a:p>
            <a:pPr>
              <a:tabLst>
                <a:tab pos="2776538" algn="l"/>
              </a:tabLst>
            </a:pPr>
            <a:endParaRPr lang="de-DE" sz="1800" dirty="0"/>
          </a:p>
          <a:p>
            <a:pPr>
              <a:tabLst>
                <a:tab pos="2776538" algn="l"/>
              </a:tabLst>
            </a:pPr>
            <a:r>
              <a:rPr lang="de-DE" sz="1800" dirty="0"/>
              <a:t>  &lt; 50 km:	bei Landwirten mit eigenen Tieren in eigenen </a:t>
            </a:r>
          </a:p>
          <a:p>
            <a:pPr>
              <a:tabLst>
                <a:tab pos="2776538" algn="l"/>
              </a:tabLst>
            </a:pPr>
            <a:r>
              <a:rPr lang="de-DE" sz="1800" dirty="0"/>
              <a:t>		Fahrzeugen gelten nur allgemeine Anforderungen</a:t>
            </a:r>
          </a:p>
          <a:p>
            <a:pPr>
              <a:tabLst>
                <a:tab pos="2776538" algn="l"/>
              </a:tabLst>
            </a:pPr>
            <a:endParaRPr lang="de-DE" sz="1800" dirty="0"/>
          </a:p>
          <a:p>
            <a:pPr>
              <a:tabLst>
                <a:tab pos="2776538" algn="l"/>
              </a:tabLst>
            </a:pPr>
            <a:r>
              <a:rPr lang="de-DE" sz="1800" dirty="0"/>
              <a:t>ab 50 km :	Transportpapiere – einfach, </a:t>
            </a:r>
            <a:r>
              <a:rPr lang="de-DE" sz="1800" dirty="0" smtClean="0"/>
              <a:t>formlos, mitzuführen</a:t>
            </a:r>
            <a:endParaRPr lang="de-DE" sz="1800" dirty="0"/>
          </a:p>
          <a:p>
            <a:pPr>
              <a:tabLst>
                <a:tab pos="2776538" algn="l"/>
              </a:tabLst>
            </a:pPr>
            <a:endParaRPr lang="de-DE" sz="1800" dirty="0"/>
          </a:p>
          <a:p>
            <a:pPr>
              <a:tabLst>
                <a:tab pos="2776538" algn="l"/>
              </a:tabLst>
            </a:pPr>
            <a:r>
              <a:rPr lang="de-DE" sz="1800" dirty="0"/>
              <a:t>ab 65 km :	zusätzlich </a:t>
            </a:r>
            <a:r>
              <a:rPr lang="de-DE" sz="1800" b="1" dirty="0"/>
              <a:t>Befähigungsnachweis </a:t>
            </a:r>
            <a:r>
              <a:rPr lang="de-DE" sz="1800" dirty="0"/>
              <a:t>und </a:t>
            </a:r>
          </a:p>
          <a:p>
            <a:pPr>
              <a:tabLst>
                <a:tab pos="2776538" algn="l"/>
              </a:tabLst>
            </a:pPr>
            <a:r>
              <a:rPr lang="de-DE" sz="1800" dirty="0"/>
              <a:t>		Zulassung als </a:t>
            </a:r>
            <a:r>
              <a:rPr lang="de-DE" sz="1800" dirty="0" smtClean="0"/>
              <a:t>Transportunternehmer, mitzuführen</a:t>
            </a:r>
            <a:endParaRPr lang="de-DE" sz="1800" dirty="0"/>
          </a:p>
          <a:p>
            <a:pPr>
              <a:tabLst>
                <a:tab pos="2776538" algn="l"/>
              </a:tabLst>
            </a:pPr>
            <a:endParaRPr lang="de-DE" sz="1800" dirty="0"/>
          </a:p>
          <a:p>
            <a:pPr>
              <a:lnSpc>
                <a:spcPct val="105000"/>
              </a:lnSpc>
              <a:tabLst>
                <a:tab pos="2776538" algn="l"/>
              </a:tabLst>
            </a:pPr>
            <a:r>
              <a:rPr lang="de-DE" sz="1800" dirty="0"/>
              <a:t>Lange Beförderung : 	12 h innerstaatlich –&gt;8 h grenzüberschreitend</a:t>
            </a:r>
            <a:r>
              <a:rPr lang="de-DE" sz="1600" dirty="0"/>
              <a:t> 	</a:t>
            </a:r>
            <a:r>
              <a:rPr lang="de-DE" sz="1800" dirty="0"/>
              <a:t>zusätzlich Zulassung </a:t>
            </a:r>
            <a:r>
              <a:rPr lang="de-DE" sz="1800" dirty="0" smtClean="0"/>
              <a:t>des Transportfahrzeugs </a:t>
            </a:r>
            <a:endParaRPr lang="de-DE" sz="1800" dirty="0"/>
          </a:p>
          <a:p>
            <a:pPr>
              <a:lnSpc>
                <a:spcPct val="105000"/>
              </a:lnSpc>
              <a:tabLst>
                <a:tab pos="2776538" algn="l"/>
              </a:tabLst>
            </a:pPr>
            <a:r>
              <a:rPr lang="de-DE" sz="1800" dirty="0"/>
              <a:t>		zusätzlich höhere Anforderungen an Fahrzeug</a:t>
            </a:r>
          </a:p>
        </p:txBody>
      </p:sp>
    </p:spTree>
    <p:extLst>
      <p:ext uri="{BB962C8B-B14F-4D97-AF65-F5344CB8AC3E}">
        <p14:creationId xmlns:p14="http://schemas.microsoft.com/office/powerpoint/2010/main" val="386885499"/>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1794"/>
                                        </p:tgtEl>
                                        <p:attrNameLst>
                                          <p:attrName>style.visibility</p:attrName>
                                        </p:attrNameLst>
                                      </p:cBhvr>
                                      <p:to>
                                        <p:strVal val="visible"/>
                                      </p:to>
                                    </p:set>
                                    <p:animEffect transition="in" filter="fade">
                                      <p:cBhvr>
                                        <p:cTn id="7" dur="2000"/>
                                        <p:tgtEl>
                                          <p:spTgt spid="801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179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a:xfrm>
            <a:off x="611188" y="476672"/>
            <a:ext cx="7772400" cy="648072"/>
          </a:xfrm>
        </p:spPr>
        <p:txBody>
          <a:bodyPr/>
          <a:lstStyle/>
          <a:p>
            <a:r>
              <a:rPr lang="de-DE" dirty="0"/>
              <a:t>Verantwortlichkeit</a:t>
            </a:r>
          </a:p>
        </p:txBody>
      </p:sp>
      <p:sp>
        <p:nvSpPr>
          <p:cNvPr id="541699" name="Rectangle 3"/>
          <p:cNvSpPr>
            <a:spLocks noGrp="1" noChangeArrowheads="1"/>
          </p:cNvSpPr>
          <p:nvPr>
            <p:ph type="body" idx="1"/>
          </p:nvPr>
        </p:nvSpPr>
        <p:spPr>
          <a:xfrm>
            <a:off x="611188" y="1268760"/>
            <a:ext cx="7772400" cy="4465291"/>
          </a:xfrm>
        </p:spPr>
        <p:txBody>
          <a:bodyPr/>
          <a:lstStyle/>
          <a:p>
            <a:pPr marL="0" indent="0">
              <a:lnSpc>
                <a:spcPct val="100000"/>
              </a:lnSpc>
              <a:spcBef>
                <a:spcPct val="50000"/>
              </a:spcBef>
            </a:pPr>
            <a:r>
              <a:rPr lang="de-DE" sz="2000" b="1" dirty="0" smtClean="0">
                <a:solidFill>
                  <a:srgbClr val="FF0000"/>
                </a:solidFill>
              </a:rPr>
              <a:t>Merke:</a:t>
            </a:r>
          </a:p>
          <a:p>
            <a:pPr marL="0" indent="0">
              <a:lnSpc>
                <a:spcPct val="100000"/>
              </a:lnSpc>
              <a:spcBef>
                <a:spcPct val="50000"/>
              </a:spcBef>
            </a:pPr>
            <a:r>
              <a:rPr lang="de-DE" sz="2000" b="1" dirty="0" smtClean="0"/>
              <a:t>Verantwortlich</a:t>
            </a:r>
            <a:r>
              <a:rPr lang="de-DE" sz="2000" dirty="0" smtClean="0"/>
              <a:t> für den gesamten Transport </a:t>
            </a:r>
          </a:p>
          <a:p>
            <a:pPr marL="0" indent="0">
              <a:lnSpc>
                <a:spcPct val="100000"/>
              </a:lnSpc>
              <a:spcBef>
                <a:spcPct val="50000"/>
              </a:spcBef>
            </a:pPr>
            <a:r>
              <a:rPr lang="de-DE" sz="2000" dirty="0" smtClean="0"/>
              <a:t>sind </a:t>
            </a:r>
            <a:r>
              <a:rPr lang="de-DE" sz="2000" b="1" dirty="0" smtClean="0"/>
              <a:t>alle </a:t>
            </a:r>
            <a:r>
              <a:rPr lang="de-DE" sz="2000" dirty="0" smtClean="0"/>
              <a:t>Beteiligten - </a:t>
            </a:r>
          </a:p>
          <a:p>
            <a:pPr marL="0" indent="0">
              <a:lnSpc>
                <a:spcPct val="100000"/>
              </a:lnSpc>
              <a:spcBef>
                <a:spcPct val="50000"/>
              </a:spcBef>
            </a:pPr>
            <a:r>
              <a:rPr lang="de-DE" sz="2000" dirty="0" smtClean="0"/>
              <a:t>Tierhalter </a:t>
            </a:r>
            <a:r>
              <a:rPr lang="de-DE" sz="2000" dirty="0">
                <a:solidFill>
                  <a:srgbClr val="FF0000"/>
                </a:solidFill>
              </a:rPr>
              <a:t>und</a:t>
            </a:r>
            <a:r>
              <a:rPr lang="de-DE" sz="2000" dirty="0"/>
              <a:t> </a:t>
            </a:r>
            <a:r>
              <a:rPr lang="de-DE" sz="2000" dirty="0" smtClean="0"/>
              <a:t> </a:t>
            </a:r>
            <a:r>
              <a:rPr lang="de-DE" sz="2000" dirty="0"/>
              <a:t>Transportunternehmer </a:t>
            </a:r>
            <a:r>
              <a:rPr lang="de-DE" sz="2000" dirty="0" smtClean="0"/>
              <a:t>und </a:t>
            </a:r>
          </a:p>
          <a:p>
            <a:pPr marL="0" indent="0">
              <a:lnSpc>
                <a:spcPct val="100000"/>
              </a:lnSpc>
              <a:spcBef>
                <a:spcPct val="50000"/>
              </a:spcBef>
            </a:pPr>
            <a:r>
              <a:rPr lang="de-DE" sz="2000" dirty="0" smtClean="0"/>
              <a:t>Sammelstellen für </a:t>
            </a:r>
            <a:endParaRPr lang="de-DE" sz="2000" dirty="0"/>
          </a:p>
          <a:p>
            <a:pPr marL="534988" lvl="1" indent="-355600">
              <a:lnSpc>
                <a:spcPct val="100000"/>
              </a:lnSpc>
              <a:spcBef>
                <a:spcPct val="50000"/>
              </a:spcBef>
              <a:buFontTx/>
              <a:buChar char="•"/>
            </a:pPr>
            <a:r>
              <a:rPr lang="de-DE" sz="2000" dirty="0"/>
              <a:t>Transportfähigkeit der Tiere</a:t>
            </a:r>
          </a:p>
          <a:p>
            <a:pPr marL="534988" lvl="1" indent="-355600">
              <a:lnSpc>
                <a:spcPct val="100000"/>
              </a:lnSpc>
              <a:spcBef>
                <a:spcPct val="50000"/>
              </a:spcBef>
              <a:buFontTx/>
              <a:buChar char="•"/>
            </a:pPr>
            <a:r>
              <a:rPr lang="de-DE" sz="2000" dirty="0"/>
              <a:t>Verladen / Entladen</a:t>
            </a:r>
          </a:p>
          <a:p>
            <a:pPr marL="534988" lvl="1" indent="-355600">
              <a:lnSpc>
                <a:spcPct val="100000"/>
              </a:lnSpc>
              <a:spcBef>
                <a:spcPct val="50000"/>
              </a:spcBef>
              <a:buFontTx/>
              <a:buChar char="•"/>
            </a:pPr>
            <a:r>
              <a:rPr lang="de-DE" sz="2000" dirty="0"/>
              <a:t>Platzbedarf / Versorgung der Tiere</a:t>
            </a:r>
          </a:p>
          <a:p>
            <a:pPr marL="534988" lvl="1" indent="-355600">
              <a:lnSpc>
                <a:spcPct val="100000"/>
              </a:lnSpc>
              <a:spcBef>
                <a:spcPct val="50000"/>
              </a:spcBef>
              <a:buFontTx/>
              <a:buChar char="•"/>
            </a:pPr>
            <a:r>
              <a:rPr lang="de-DE" sz="2000" dirty="0"/>
              <a:t>Transportfahrzeuge</a:t>
            </a:r>
          </a:p>
          <a:p>
            <a:pPr marL="534988" lvl="1" indent="-355600">
              <a:lnSpc>
                <a:spcPct val="100000"/>
              </a:lnSpc>
              <a:spcBef>
                <a:spcPct val="50000"/>
              </a:spcBef>
              <a:buFontTx/>
              <a:buChar char="•"/>
            </a:pPr>
            <a:r>
              <a:rPr lang="de-DE" sz="2000" dirty="0"/>
              <a:t>Transportdauer</a:t>
            </a:r>
          </a:p>
          <a:p>
            <a:pPr marL="0" indent="0">
              <a:lnSpc>
                <a:spcPct val="100000"/>
              </a:lnSpc>
              <a:spcBef>
                <a:spcPct val="50000"/>
              </a:spcBef>
            </a:pPr>
            <a:endParaRPr lang="de-DE" sz="2000" dirty="0"/>
          </a:p>
        </p:txBody>
      </p:sp>
      <p:pic>
        <p:nvPicPr>
          <p:cNvPr id="541700" name="Picture 4" descr="Pferdetranspor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104" y="2367746"/>
            <a:ext cx="3510321" cy="351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84406"/>
      </p:ext>
    </p:extLst>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2818" name="Rectangle 2"/>
          <p:cNvSpPr>
            <a:spLocks noGrp="1" noChangeArrowheads="1"/>
          </p:cNvSpPr>
          <p:nvPr>
            <p:ph type="title"/>
          </p:nvPr>
        </p:nvSpPr>
        <p:spPr>
          <a:xfrm>
            <a:off x="684213" y="332656"/>
            <a:ext cx="7772400" cy="915987"/>
          </a:xfrm>
        </p:spPr>
        <p:txBody>
          <a:bodyPr/>
          <a:lstStyle/>
          <a:p>
            <a:r>
              <a:rPr lang="de-DE" dirty="0"/>
              <a:t>Wichtige </a:t>
            </a:r>
            <a:r>
              <a:rPr lang="de-DE" dirty="0" smtClean="0"/>
              <a:t>Begriffe / Definitionen</a:t>
            </a:r>
            <a:endParaRPr lang="de-DE" dirty="0"/>
          </a:p>
        </p:txBody>
      </p:sp>
      <p:sp>
        <p:nvSpPr>
          <p:cNvPr id="802819" name="Rectangle 3"/>
          <p:cNvSpPr>
            <a:spLocks noGrp="1" noChangeArrowheads="1"/>
          </p:cNvSpPr>
          <p:nvPr>
            <p:ph type="body" idx="1"/>
          </p:nvPr>
        </p:nvSpPr>
        <p:spPr>
          <a:xfrm>
            <a:off x="539552" y="1124744"/>
            <a:ext cx="7772400" cy="5256584"/>
          </a:xfrm>
        </p:spPr>
        <p:txBody>
          <a:bodyPr/>
          <a:lstStyle/>
          <a:p>
            <a:pPr>
              <a:lnSpc>
                <a:spcPct val="100000"/>
              </a:lnSpc>
              <a:buFont typeface="Arial" charset="0"/>
              <a:buNone/>
            </a:pPr>
            <a:r>
              <a:rPr lang="de-DE" sz="1800" b="1" dirty="0" smtClean="0"/>
              <a:t>Transportunternehmer: Jede</a:t>
            </a:r>
            <a:r>
              <a:rPr lang="de-DE" sz="1800" dirty="0" smtClean="0"/>
              <a:t> </a:t>
            </a:r>
            <a:r>
              <a:rPr lang="de-DE" sz="1800" dirty="0"/>
              <a:t>Person, die entweder auf eigene Rechnung oder für eine dritte Person Tiere </a:t>
            </a:r>
            <a:r>
              <a:rPr lang="de-DE" sz="1800" dirty="0" smtClean="0"/>
              <a:t>befördert, d.h. auch der Landwirt</a:t>
            </a:r>
            <a:endParaRPr lang="de-DE" sz="1800" dirty="0"/>
          </a:p>
          <a:p>
            <a:pPr>
              <a:lnSpc>
                <a:spcPct val="100000"/>
              </a:lnSpc>
              <a:buFont typeface="Arial" charset="0"/>
              <a:buNone/>
            </a:pPr>
            <a:r>
              <a:rPr lang="de-DE" sz="1800" b="1" dirty="0"/>
              <a:t>Transport/Beförderung: 	</a:t>
            </a:r>
            <a:r>
              <a:rPr lang="de-DE" sz="1800" dirty="0"/>
              <a:t>alle Bewegungen von Tieren, einschließlich </a:t>
            </a:r>
            <a:r>
              <a:rPr lang="de-DE" sz="1800" b="1" dirty="0"/>
              <a:t>Verladen</a:t>
            </a:r>
            <a:r>
              <a:rPr lang="de-DE" sz="1800" dirty="0"/>
              <a:t>, Umladen, </a:t>
            </a:r>
            <a:r>
              <a:rPr lang="de-DE" sz="1800" dirty="0" smtClean="0"/>
              <a:t>Ruhen</a:t>
            </a:r>
            <a:r>
              <a:rPr lang="de-DE" sz="1800" dirty="0"/>
              <a:t>, Entladen am Bestimmungsort</a:t>
            </a:r>
          </a:p>
          <a:p>
            <a:pPr>
              <a:lnSpc>
                <a:spcPct val="90000"/>
              </a:lnSpc>
              <a:buFont typeface="Arial" charset="0"/>
              <a:buNone/>
            </a:pPr>
            <a:r>
              <a:rPr lang="de-DE" sz="1800" b="1" dirty="0">
                <a:solidFill>
                  <a:srgbClr val="FF0000"/>
                </a:solidFill>
              </a:rPr>
              <a:t>Lange Beförderungen: </a:t>
            </a:r>
            <a:r>
              <a:rPr lang="de-DE" sz="1800" dirty="0"/>
              <a:t>über 8 (12 h innerstaatlich) Stunden + </a:t>
            </a:r>
            <a:r>
              <a:rPr lang="de-DE" sz="1800" dirty="0" smtClean="0"/>
              <a:t>grenzüberschreitend, gilt ab </a:t>
            </a:r>
            <a:r>
              <a:rPr lang="de-DE" sz="1800" dirty="0"/>
              <a:t>Bewegung des ersten Tieres</a:t>
            </a:r>
            <a:r>
              <a:rPr lang="de-DE" sz="1800" dirty="0" smtClean="0"/>
              <a:t>!</a:t>
            </a:r>
          </a:p>
          <a:p>
            <a:pPr>
              <a:lnSpc>
                <a:spcPct val="90000"/>
              </a:lnSpc>
              <a:buFont typeface="Arial" charset="0"/>
              <a:buNone/>
            </a:pPr>
            <a:r>
              <a:rPr lang="de-DE" sz="1800" dirty="0"/>
              <a:t>	</a:t>
            </a:r>
            <a:r>
              <a:rPr lang="de-DE" sz="1800" dirty="0" smtClean="0"/>
              <a:t>Bei langen Beförderungen gelten besondere Anforderungen an die Fahrzeuge usw., </a:t>
            </a:r>
            <a:r>
              <a:rPr lang="de-DE" sz="1800" dirty="0" smtClean="0">
                <a:solidFill>
                  <a:srgbClr val="FF0000"/>
                </a:solidFill>
              </a:rPr>
              <a:t>daher Definition sehr wichtig !!</a:t>
            </a:r>
          </a:p>
          <a:p>
            <a:pPr marL="0" indent="0">
              <a:lnSpc>
                <a:spcPct val="100000"/>
              </a:lnSpc>
            </a:pPr>
            <a:r>
              <a:rPr lang="de-DE" b="1" dirty="0"/>
              <a:t>Versandort: </a:t>
            </a:r>
            <a:r>
              <a:rPr lang="de-DE" dirty="0"/>
              <a:t>Der Ort, an dem ein Tier erstmals auf ein Transportmittel 		      verladen wird, vorausgesetzt, es war vor seinem Versand </a:t>
            </a:r>
            <a:br>
              <a:rPr lang="de-DE" dirty="0"/>
            </a:br>
            <a:r>
              <a:rPr lang="de-DE" dirty="0"/>
              <a:t>	      </a:t>
            </a:r>
            <a:r>
              <a:rPr lang="de-DE" b="1" u="sng" dirty="0"/>
              <a:t>mind. 48 Stunden</a:t>
            </a:r>
            <a:r>
              <a:rPr lang="de-DE" dirty="0"/>
              <a:t> an diesem Ort untergebracht</a:t>
            </a:r>
            <a:r>
              <a:rPr lang="de-DE" dirty="0" smtClean="0"/>
              <a:t>.</a:t>
            </a:r>
            <a:r>
              <a:rPr lang="de-DE" dirty="0"/>
              <a:t/>
            </a:r>
            <a:br>
              <a:rPr lang="de-DE" dirty="0"/>
            </a:br>
            <a:r>
              <a:rPr lang="de-DE" dirty="0"/>
              <a:t>        </a:t>
            </a:r>
            <a:r>
              <a:rPr lang="de-DE" dirty="0" smtClean="0"/>
              <a:t>             Ausnahme</a:t>
            </a:r>
            <a:r>
              <a:rPr lang="de-DE" dirty="0"/>
              <a:t>: </a:t>
            </a:r>
            <a:r>
              <a:rPr lang="de-DE" u="sng" dirty="0"/>
              <a:t>Zugelassene Sammelstelle als Versandort, wenn:</a:t>
            </a:r>
            <a:r>
              <a:rPr lang="de-DE" dirty="0"/>
              <a:t/>
            </a:r>
            <a:br>
              <a:rPr lang="de-DE" dirty="0"/>
            </a:br>
            <a:r>
              <a:rPr lang="de-DE" dirty="0"/>
              <a:t>	</a:t>
            </a:r>
            <a:r>
              <a:rPr lang="de-DE" dirty="0" smtClean="0"/>
              <a:t>     - Anlieferung zur Sammelstelle weniger als 100 km </a:t>
            </a:r>
            <a:r>
              <a:rPr lang="de-DE" u="sng" dirty="0" smtClean="0"/>
              <a:t>oder</a:t>
            </a:r>
            <a:r>
              <a:rPr lang="de-DE" dirty="0" smtClean="0"/>
              <a:t/>
            </a:r>
            <a:br>
              <a:rPr lang="de-DE" dirty="0" smtClean="0"/>
            </a:br>
            <a:r>
              <a:rPr lang="de-DE" dirty="0" smtClean="0"/>
              <a:t>	     - Tiere mind. 6 Stunden vor Versand auf Sammelstelle	  	        mit Einstreu und Wasser </a:t>
            </a:r>
            <a:r>
              <a:rPr lang="de-DE" dirty="0" err="1" smtClean="0"/>
              <a:t>unangebunden</a:t>
            </a:r>
            <a:r>
              <a:rPr lang="de-DE" dirty="0" smtClean="0"/>
              <a:t> untergebracht</a:t>
            </a:r>
          </a:p>
          <a:p>
            <a:pPr marL="0" indent="0">
              <a:lnSpc>
                <a:spcPct val="100000"/>
              </a:lnSpc>
              <a:spcBef>
                <a:spcPct val="0"/>
              </a:spcBef>
            </a:pPr>
            <a:r>
              <a:rPr lang="de-DE" b="1" dirty="0" smtClean="0"/>
              <a:t>Bestimmungsort</a:t>
            </a:r>
            <a:r>
              <a:rPr lang="de-DE" dirty="0" smtClean="0"/>
              <a:t>: Der Ort, an dem ein Tier entladen und</a:t>
            </a:r>
          </a:p>
          <a:p>
            <a:pPr lvl="4">
              <a:lnSpc>
                <a:spcPct val="100000"/>
              </a:lnSpc>
              <a:spcBef>
                <a:spcPct val="0"/>
              </a:spcBef>
              <a:buFontTx/>
              <a:buChar char="»"/>
            </a:pPr>
            <a:r>
              <a:rPr lang="de-DE" dirty="0" smtClean="0"/>
              <a:t>mindestens </a:t>
            </a:r>
            <a:r>
              <a:rPr lang="de-DE" b="1" dirty="0"/>
              <a:t>48 h</a:t>
            </a:r>
            <a:r>
              <a:rPr lang="de-DE" dirty="0"/>
              <a:t> untergebracht wird </a:t>
            </a:r>
            <a:r>
              <a:rPr lang="de-DE" u="sng" dirty="0"/>
              <a:t>oder</a:t>
            </a:r>
            <a:r>
              <a:rPr lang="de-DE" dirty="0"/>
              <a:t> </a:t>
            </a:r>
          </a:p>
          <a:p>
            <a:pPr lvl="4">
              <a:lnSpc>
                <a:spcPct val="100000"/>
              </a:lnSpc>
              <a:spcBef>
                <a:spcPct val="0"/>
              </a:spcBef>
              <a:buFontTx/>
              <a:buChar char="»"/>
            </a:pPr>
            <a:r>
              <a:rPr lang="de-DE" dirty="0"/>
              <a:t>geschlachtet wird</a:t>
            </a:r>
          </a:p>
          <a:p>
            <a:pPr>
              <a:lnSpc>
                <a:spcPct val="90000"/>
              </a:lnSpc>
              <a:buFont typeface="Arial" charset="0"/>
              <a:buNone/>
            </a:pPr>
            <a:endParaRPr lang="de-DE" sz="1800" dirty="0"/>
          </a:p>
          <a:p>
            <a:pPr>
              <a:lnSpc>
                <a:spcPct val="100000"/>
              </a:lnSpc>
            </a:pPr>
            <a:endParaRPr lang="de-DE" sz="1800" dirty="0"/>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p:nvPr>
        </p:nvSpPr>
        <p:spPr>
          <a:xfrm>
            <a:off x="685800" y="188913"/>
            <a:ext cx="7772400" cy="1079500"/>
          </a:xfrm>
        </p:spPr>
        <p:txBody>
          <a:bodyPr/>
          <a:lstStyle/>
          <a:p>
            <a:r>
              <a:rPr lang="de-DE" sz="2400" dirty="0"/>
              <a:t>Transportfähigkeit</a:t>
            </a:r>
            <a:endParaRPr lang="de-DE" sz="2400" b="0" dirty="0"/>
          </a:p>
        </p:txBody>
      </p:sp>
      <p:sp>
        <p:nvSpPr>
          <p:cNvPr id="525315" name="Rectangle 3"/>
          <p:cNvSpPr>
            <a:spLocks noGrp="1" noChangeArrowheads="1"/>
          </p:cNvSpPr>
          <p:nvPr>
            <p:ph type="body" idx="1"/>
          </p:nvPr>
        </p:nvSpPr>
        <p:spPr>
          <a:xfrm>
            <a:off x="611188" y="1268413"/>
            <a:ext cx="7772400" cy="4824412"/>
          </a:xfrm>
        </p:spPr>
        <p:txBody>
          <a:bodyPr/>
          <a:lstStyle/>
          <a:p>
            <a:pPr>
              <a:lnSpc>
                <a:spcPct val="100000"/>
              </a:lnSpc>
              <a:buFont typeface="Wingdings" pitchFamily="2" charset="2"/>
              <a:buChar char="§"/>
            </a:pPr>
            <a:r>
              <a:rPr lang="de-DE" sz="1800" dirty="0"/>
              <a:t>Tiere dürfen nur transportiert werden, wenn sie </a:t>
            </a:r>
            <a:r>
              <a:rPr lang="de-DE" sz="1800" b="1" dirty="0"/>
              <a:t>transportfähig</a:t>
            </a:r>
            <a:r>
              <a:rPr lang="de-DE" sz="1800" dirty="0"/>
              <a:t> sind und wenn ihnen unnötige Verletzungen und Leiden erspart bleiben</a:t>
            </a:r>
          </a:p>
          <a:p>
            <a:pPr>
              <a:buFont typeface="Wingdings" pitchFamily="2" charset="2"/>
              <a:buChar char="§"/>
            </a:pPr>
            <a:r>
              <a:rPr lang="de-DE" sz="1800" b="1" dirty="0">
                <a:solidFill>
                  <a:srgbClr val="009900"/>
                </a:solidFill>
              </a:rPr>
              <a:t>Verantwortlich</a:t>
            </a:r>
            <a:r>
              <a:rPr lang="de-DE" sz="1800" dirty="0">
                <a:solidFill>
                  <a:srgbClr val="009900"/>
                </a:solidFill>
              </a:rPr>
              <a:t> </a:t>
            </a:r>
            <a:r>
              <a:rPr lang="de-DE" sz="1800" b="1" dirty="0" smtClean="0">
                <a:solidFill>
                  <a:srgbClr val="009900"/>
                </a:solidFill>
              </a:rPr>
              <a:t>für einen korrekten Transport sind alle Beteiligten:</a:t>
            </a:r>
          </a:p>
          <a:p>
            <a:pPr lvl="1">
              <a:buFont typeface="Symbol" panose="05050102010706020507" pitchFamily="18" charset="2"/>
              <a:buChar char="-"/>
            </a:pPr>
            <a:r>
              <a:rPr lang="de-DE" sz="1800" dirty="0" smtClean="0"/>
              <a:t>der </a:t>
            </a:r>
            <a:r>
              <a:rPr lang="de-DE" sz="1800" dirty="0"/>
              <a:t>Tierhalter (am Versandort</a:t>
            </a:r>
            <a:r>
              <a:rPr lang="de-DE" sz="1800" dirty="0" smtClean="0"/>
              <a:t>), die Fahrer,</a:t>
            </a:r>
          </a:p>
          <a:p>
            <a:pPr lvl="1">
              <a:buFont typeface="Symbol" panose="05050102010706020507" pitchFamily="18" charset="2"/>
              <a:buChar char="-"/>
            </a:pPr>
            <a:r>
              <a:rPr lang="de-DE" sz="1800" dirty="0" smtClean="0"/>
              <a:t> </a:t>
            </a:r>
            <a:r>
              <a:rPr lang="de-DE" sz="1800" dirty="0"/>
              <a:t>der </a:t>
            </a:r>
            <a:r>
              <a:rPr lang="de-DE" sz="1800" dirty="0" smtClean="0"/>
              <a:t>Transportunternehmer </a:t>
            </a:r>
            <a:r>
              <a:rPr lang="de-DE" sz="1800" dirty="0"/>
              <a:t>und der Betreiber von Sammelstellen</a:t>
            </a:r>
          </a:p>
          <a:p>
            <a:pPr>
              <a:buFont typeface="Wingdings" pitchFamily="2" charset="2"/>
              <a:buChar char="§"/>
            </a:pPr>
            <a:r>
              <a:rPr lang="de-DE" sz="1800" b="1" dirty="0" smtClean="0"/>
              <a:t>Tiere </a:t>
            </a:r>
            <a:r>
              <a:rPr lang="de-DE" sz="1800" b="1" dirty="0"/>
              <a:t>sind nicht transportfähig, wenn sie</a:t>
            </a:r>
          </a:p>
          <a:p>
            <a:pPr>
              <a:lnSpc>
                <a:spcPct val="100000"/>
              </a:lnSpc>
            </a:pPr>
            <a:r>
              <a:rPr lang="de-DE" sz="1800" dirty="0">
                <a:solidFill>
                  <a:srgbClr val="009900"/>
                </a:solidFill>
              </a:rPr>
              <a:t>	►</a:t>
            </a:r>
            <a:r>
              <a:rPr lang="de-DE" sz="1800" dirty="0"/>
              <a:t> verletzt sind und sich nicht schmerzfrei und ohne Hilfe bewegen    	können</a:t>
            </a:r>
          </a:p>
          <a:p>
            <a:pPr>
              <a:lnSpc>
                <a:spcPct val="100000"/>
              </a:lnSpc>
            </a:pPr>
            <a:r>
              <a:rPr lang="de-DE" sz="1800" dirty="0">
                <a:solidFill>
                  <a:srgbClr val="009900"/>
                </a:solidFill>
              </a:rPr>
              <a:t>	►</a:t>
            </a:r>
            <a:r>
              <a:rPr lang="de-DE" sz="1800" dirty="0"/>
              <a:t> große, offene Wunden / schwere Organvorfälle aufweisen</a:t>
            </a:r>
          </a:p>
          <a:p>
            <a:pPr eaLnBrk="0" hangingPunct="0">
              <a:lnSpc>
                <a:spcPct val="120000"/>
              </a:lnSpc>
              <a:spcBef>
                <a:spcPct val="50000"/>
              </a:spcBef>
              <a:buSzTx/>
              <a:buFont typeface="Wingdings" pitchFamily="2" charset="2"/>
              <a:buChar char="§"/>
            </a:pPr>
            <a:r>
              <a:rPr lang="de-DE" sz="1800" b="1" u="sng" dirty="0"/>
              <a:t>Ausnahmen:</a:t>
            </a:r>
          </a:p>
          <a:p>
            <a:pPr eaLnBrk="0" hangingPunct="0">
              <a:lnSpc>
                <a:spcPct val="120000"/>
              </a:lnSpc>
              <a:spcBef>
                <a:spcPct val="50000"/>
              </a:spcBef>
              <a:buSzTx/>
            </a:pPr>
            <a:r>
              <a:rPr lang="de-DE" sz="1800" dirty="0">
                <a:solidFill>
                  <a:srgbClr val="009900"/>
                </a:solidFill>
              </a:rPr>
              <a:t>	►</a:t>
            </a:r>
            <a:r>
              <a:rPr lang="de-DE" sz="1800" dirty="0"/>
              <a:t> nur leicht verletzt</a:t>
            </a:r>
            <a:endParaRPr lang="de-DE" sz="1800" u="sng" dirty="0"/>
          </a:p>
          <a:p>
            <a:r>
              <a:rPr lang="de-DE" sz="1800" dirty="0">
                <a:solidFill>
                  <a:srgbClr val="009900"/>
                </a:solidFill>
              </a:rPr>
              <a:t>	►</a:t>
            </a:r>
            <a:r>
              <a:rPr lang="de-DE" sz="1800" dirty="0"/>
              <a:t> zur medizinischen Behandlung</a:t>
            </a:r>
          </a:p>
          <a:p>
            <a:endParaRPr lang="de-DE" sz="1800" dirty="0"/>
          </a:p>
          <a:p>
            <a:r>
              <a:rPr lang="de-DE" sz="1800" b="1" dirty="0">
                <a:solidFill>
                  <a:srgbClr val="FF0000"/>
                </a:solidFill>
              </a:rPr>
              <a:t>Im Zweifel Tierarzt hinzuziehen!</a:t>
            </a:r>
          </a:p>
        </p:txBody>
      </p:sp>
    </p:spTree>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476672"/>
            <a:ext cx="7772400" cy="533400"/>
          </a:xfrm>
        </p:spPr>
        <p:txBody>
          <a:bodyPr/>
          <a:lstStyle/>
          <a:p>
            <a:pPr eaLnBrk="1" hangingPunct="1"/>
            <a:r>
              <a:rPr lang="de-DE" altLang="de-DE" sz="2400" dirty="0" smtClean="0"/>
              <a:t>Beurteilung der Transportfähigkeit</a:t>
            </a:r>
          </a:p>
        </p:txBody>
      </p:sp>
      <p:sp>
        <p:nvSpPr>
          <p:cNvPr id="38915" name="Rectangle 3"/>
          <p:cNvSpPr>
            <a:spLocks noGrp="1" noChangeArrowheads="1"/>
          </p:cNvSpPr>
          <p:nvPr>
            <p:ph type="body" sz="half" idx="1"/>
          </p:nvPr>
        </p:nvSpPr>
        <p:spPr>
          <a:xfrm>
            <a:off x="661594" y="1196752"/>
            <a:ext cx="3810000" cy="2592288"/>
          </a:xfrm>
        </p:spPr>
        <p:txBody>
          <a:bodyPr/>
          <a:lstStyle/>
          <a:p>
            <a:pPr marL="0" indent="0" eaLnBrk="1" hangingPunct="1"/>
            <a:r>
              <a:rPr lang="de-DE" altLang="de-DE" sz="1800" b="1" u="sng" dirty="0" smtClean="0"/>
              <a:t>Fast immer transportunfähig:</a:t>
            </a:r>
          </a:p>
          <a:p>
            <a:pPr marL="0" indent="0" eaLnBrk="1" hangingPunct="1">
              <a:buFontTx/>
              <a:buChar char="•"/>
            </a:pPr>
            <a:r>
              <a:rPr lang="de-DE" altLang="de-DE" sz="1800" dirty="0" smtClean="0"/>
              <a:t> Aufstehen nur unter Zwang</a:t>
            </a:r>
          </a:p>
          <a:p>
            <a:pPr marL="0" indent="0" eaLnBrk="1" hangingPunct="1">
              <a:buFontTx/>
              <a:buChar char="•"/>
            </a:pPr>
            <a:r>
              <a:rPr lang="de-DE" altLang="de-DE" sz="1800" dirty="0" smtClean="0"/>
              <a:t> Festliegen nach Geburt,</a:t>
            </a:r>
          </a:p>
          <a:p>
            <a:pPr marL="0" indent="0" eaLnBrk="1" hangingPunct="1">
              <a:buFontTx/>
              <a:buChar char="•"/>
            </a:pPr>
            <a:r>
              <a:rPr lang="de-DE" altLang="de-DE" sz="1800" dirty="0" smtClean="0"/>
              <a:t> Verletzungen, Infektionen</a:t>
            </a:r>
          </a:p>
          <a:p>
            <a:pPr marL="0" indent="0" eaLnBrk="1" hangingPunct="1">
              <a:buFontTx/>
              <a:buChar char="•"/>
            </a:pPr>
            <a:r>
              <a:rPr lang="de-DE" altLang="de-DE" sz="1800" dirty="0" smtClean="0"/>
              <a:t> Starke </a:t>
            </a:r>
            <a:r>
              <a:rPr lang="de-DE" altLang="de-DE" sz="1800" dirty="0" err="1" smtClean="0"/>
              <a:t>Lahmheiten</a:t>
            </a:r>
            <a:endParaRPr lang="de-DE" altLang="de-DE" sz="1800" dirty="0" smtClean="0"/>
          </a:p>
          <a:p>
            <a:pPr marL="0" indent="0" eaLnBrk="1" hangingPunct="1">
              <a:buFontTx/>
              <a:buChar char="•"/>
            </a:pPr>
            <a:r>
              <a:rPr lang="de-DE" altLang="de-DE" sz="1800" dirty="0" smtClean="0"/>
              <a:t> Kreislaufschwäche</a:t>
            </a:r>
          </a:p>
          <a:p>
            <a:pPr marL="0" indent="0" eaLnBrk="1" hangingPunct="1">
              <a:buFontTx/>
              <a:buChar char="•"/>
            </a:pPr>
            <a:r>
              <a:rPr lang="de-DE" altLang="de-DE" sz="1800" dirty="0" smtClean="0"/>
              <a:t> Gebärmuttervorfall</a:t>
            </a:r>
          </a:p>
          <a:p>
            <a:pPr marL="0" indent="0" eaLnBrk="1" hangingPunct="1">
              <a:buFontTx/>
              <a:buChar char="•"/>
            </a:pPr>
            <a:r>
              <a:rPr lang="de-DE" altLang="de-DE" sz="1800" dirty="0" smtClean="0"/>
              <a:t> Starke Verletzungen</a:t>
            </a:r>
            <a:br>
              <a:rPr lang="de-DE" altLang="de-DE" sz="1800" dirty="0" smtClean="0"/>
            </a:br>
            <a:r>
              <a:rPr lang="de-DE" altLang="de-DE" sz="1800" dirty="0" smtClean="0"/>
              <a:t>  (z. B. Beinbruch)</a:t>
            </a:r>
          </a:p>
        </p:txBody>
      </p:sp>
      <p:sp>
        <p:nvSpPr>
          <p:cNvPr id="38916" name="Rectangle 4"/>
          <p:cNvSpPr>
            <a:spLocks noGrp="1" noChangeArrowheads="1"/>
          </p:cNvSpPr>
          <p:nvPr>
            <p:ph type="body" sz="half" idx="2"/>
          </p:nvPr>
        </p:nvSpPr>
        <p:spPr>
          <a:xfrm>
            <a:off x="4648200" y="1196752"/>
            <a:ext cx="4171950" cy="2664296"/>
          </a:xfrm>
        </p:spPr>
        <p:txBody>
          <a:bodyPr/>
          <a:lstStyle/>
          <a:p>
            <a:pPr marL="0" indent="0" eaLnBrk="1" hangingPunct="1"/>
            <a:r>
              <a:rPr lang="de-DE" altLang="de-DE" sz="1800" b="1" u="sng" dirty="0" smtClean="0"/>
              <a:t>Meistens transportunfähig</a:t>
            </a:r>
            <a:r>
              <a:rPr lang="de-DE" altLang="de-DE" sz="1800" u="sng" dirty="0" smtClean="0"/>
              <a:t>:</a:t>
            </a:r>
          </a:p>
          <a:p>
            <a:pPr marL="0" indent="0" eaLnBrk="1" hangingPunct="1">
              <a:buFontTx/>
              <a:buChar char="•"/>
            </a:pPr>
            <a:r>
              <a:rPr lang="de-DE" altLang="de-DE" sz="1800" dirty="0" smtClean="0"/>
              <a:t> Gleichgewichtsstörungen</a:t>
            </a:r>
          </a:p>
          <a:p>
            <a:pPr marL="0" indent="0" eaLnBrk="1" hangingPunct="1">
              <a:buFontTx/>
              <a:buChar char="•"/>
            </a:pPr>
            <a:r>
              <a:rPr lang="de-DE" altLang="de-DE" sz="1800" dirty="0" smtClean="0"/>
              <a:t> Blindheit </a:t>
            </a:r>
          </a:p>
          <a:p>
            <a:pPr marL="0" indent="0" eaLnBrk="1" hangingPunct="1">
              <a:buFontTx/>
              <a:buChar char="•"/>
            </a:pPr>
            <a:r>
              <a:rPr lang="de-DE" altLang="de-DE" sz="1800" dirty="0" smtClean="0"/>
              <a:t> Deutlich gestörtes Verhalten</a:t>
            </a:r>
          </a:p>
          <a:p>
            <a:pPr marL="0" indent="0" eaLnBrk="1" hangingPunct="1"/>
            <a:r>
              <a:rPr lang="de-DE" altLang="de-DE" sz="1800" dirty="0" smtClean="0"/>
              <a:t>  (Nervosität)</a:t>
            </a:r>
          </a:p>
          <a:p>
            <a:pPr marL="0" indent="0" eaLnBrk="1" hangingPunct="1">
              <a:buFontTx/>
              <a:buChar char="•"/>
            </a:pPr>
            <a:r>
              <a:rPr lang="de-DE" altLang="de-DE" sz="1800" dirty="0" smtClean="0"/>
              <a:t> Schwere Entzündungen von  </a:t>
            </a:r>
          </a:p>
          <a:p>
            <a:pPr marL="0" indent="0" eaLnBrk="1" hangingPunct="1"/>
            <a:r>
              <a:rPr lang="de-DE" altLang="de-DE" sz="1800" dirty="0" smtClean="0"/>
              <a:t>  Organsystemen</a:t>
            </a:r>
          </a:p>
        </p:txBody>
      </p:sp>
      <p:sp>
        <p:nvSpPr>
          <p:cNvPr id="3" name="Textfeld 2"/>
          <p:cNvSpPr txBox="1"/>
          <p:nvPr/>
        </p:nvSpPr>
        <p:spPr>
          <a:xfrm>
            <a:off x="685800" y="4025372"/>
            <a:ext cx="8175257" cy="2779222"/>
          </a:xfrm>
          <a:prstGeom prst="rect">
            <a:avLst/>
          </a:prstGeom>
          <a:noFill/>
        </p:spPr>
        <p:txBody>
          <a:bodyPr wrap="square" rtlCol="0">
            <a:spAutoFit/>
          </a:bodyPr>
          <a:lstStyle/>
          <a:p>
            <a:pPr>
              <a:spcBef>
                <a:spcPct val="50000"/>
              </a:spcBef>
            </a:pPr>
            <a:r>
              <a:rPr lang="de-DE" sz="1800" b="1" dirty="0">
                <a:solidFill>
                  <a:srgbClr val="FF0000"/>
                </a:solidFill>
              </a:rPr>
              <a:t>Transportunfähig</a:t>
            </a:r>
            <a:r>
              <a:rPr lang="de-DE" sz="1800" b="1" dirty="0"/>
              <a:t> sind Nutztiere grundsätzlich:</a:t>
            </a:r>
          </a:p>
          <a:p>
            <a:pPr>
              <a:spcBef>
                <a:spcPct val="10000"/>
              </a:spcBef>
              <a:buFontTx/>
              <a:buChar char="•"/>
            </a:pPr>
            <a:r>
              <a:rPr lang="de-DE" sz="1800" dirty="0" smtClean="0"/>
              <a:t> während </a:t>
            </a:r>
            <a:r>
              <a:rPr lang="de-DE" sz="1800" dirty="0"/>
              <a:t>der letzten 10 % der Trächtigkeit </a:t>
            </a:r>
          </a:p>
          <a:p>
            <a:pPr>
              <a:spcBef>
                <a:spcPct val="10000"/>
              </a:spcBef>
              <a:buFontTx/>
              <a:buChar char="•"/>
            </a:pPr>
            <a:r>
              <a:rPr lang="de-DE" sz="1800" dirty="0" smtClean="0"/>
              <a:t> eine </a:t>
            </a:r>
            <a:r>
              <a:rPr lang="de-DE" sz="1800" dirty="0"/>
              <a:t>Woche nach der Geburt</a:t>
            </a:r>
          </a:p>
          <a:p>
            <a:pPr>
              <a:spcBef>
                <a:spcPct val="10000"/>
              </a:spcBef>
              <a:buFontTx/>
              <a:buChar char="•"/>
            </a:pPr>
            <a:r>
              <a:rPr lang="de-DE" sz="1800" u="sng" dirty="0" smtClean="0"/>
              <a:t> Ausnahmen</a:t>
            </a:r>
            <a:r>
              <a:rPr lang="de-DE" sz="1800" dirty="0" smtClean="0"/>
              <a:t> </a:t>
            </a:r>
            <a:r>
              <a:rPr lang="de-DE" sz="1800" dirty="0"/>
              <a:t>für Transporte um den Betrieb (von/zur Weide</a:t>
            </a:r>
            <a:r>
              <a:rPr lang="de-DE" sz="1800" dirty="0" smtClean="0"/>
              <a:t>..), z.B.  </a:t>
            </a:r>
            <a:r>
              <a:rPr lang="de-DE" sz="1800" dirty="0" err="1" smtClean="0"/>
              <a:t>Abkalbung</a:t>
            </a:r>
            <a:r>
              <a:rPr lang="de-DE" sz="1800" dirty="0" smtClean="0"/>
              <a:t>     auf der Weide</a:t>
            </a:r>
          </a:p>
          <a:p>
            <a:pPr>
              <a:spcBef>
                <a:spcPct val="10000"/>
              </a:spcBef>
              <a:buFont typeface="Arial" pitchFamily="34" charset="0"/>
              <a:buChar char="•"/>
            </a:pPr>
            <a:r>
              <a:rPr lang="de-DE" sz="1800" b="1" dirty="0" smtClean="0"/>
              <a:t> </a:t>
            </a:r>
            <a:r>
              <a:rPr lang="de-DE" sz="1800" dirty="0" smtClean="0"/>
              <a:t>Ausnahme </a:t>
            </a:r>
            <a:r>
              <a:rPr lang="de-DE" sz="1800" dirty="0"/>
              <a:t>registrierte </a:t>
            </a:r>
            <a:r>
              <a:rPr lang="de-DE" sz="1800" dirty="0" smtClean="0"/>
              <a:t>Pferde (mit </a:t>
            </a:r>
            <a:r>
              <a:rPr lang="de-DE" sz="1800" dirty="0" err="1" smtClean="0"/>
              <a:t>Pferdepaß</a:t>
            </a:r>
            <a:r>
              <a:rPr lang="de-DE" sz="1800" dirty="0" smtClean="0"/>
              <a:t>)! gilt</a:t>
            </a:r>
            <a:r>
              <a:rPr lang="de-DE" sz="1800" dirty="0" smtClean="0">
                <a:cs typeface="Arial" charset="0"/>
              </a:rPr>
              <a:t> </a:t>
            </a:r>
            <a:r>
              <a:rPr lang="de-DE" sz="1800" dirty="0">
                <a:cs typeface="Arial" charset="0"/>
              </a:rPr>
              <a:t>de </a:t>
            </a:r>
            <a:r>
              <a:rPr lang="de-DE" sz="1800">
                <a:cs typeface="Arial" charset="0"/>
              </a:rPr>
              <a:t>facto </a:t>
            </a:r>
            <a:r>
              <a:rPr lang="de-DE" sz="1800" smtClean="0">
                <a:cs typeface="Arial" charset="0"/>
              </a:rPr>
              <a:t>für alle </a:t>
            </a:r>
            <a:r>
              <a:rPr lang="de-DE" sz="1800" dirty="0">
                <a:cs typeface="Arial" charset="0"/>
              </a:rPr>
              <a:t>Stuten </a:t>
            </a:r>
          </a:p>
          <a:p>
            <a:pPr>
              <a:spcBef>
                <a:spcPct val="10000"/>
              </a:spcBef>
            </a:pPr>
            <a:r>
              <a:rPr lang="de-DE" sz="1800" dirty="0">
                <a:cs typeface="Arial" charset="0"/>
              </a:rPr>
              <a:t>	→ zwecks Schaffung besserer Bedingungen um die Geburt</a:t>
            </a:r>
            <a:endParaRPr lang="de-DE" sz="1800" dirty="0"/>
          </a:p>
          <a:p>
            <a:pPr>
              <a:spcBef>
                <a:spcPct val="10000"/>
              </a:spcBef>
              <a:buFontTx/>
              <a:buChar char="•"/>
            </a:pPr>
            <a:endParaRPr lang="de-DE" sz="1800" dirty="0" smtClean="0"/>
          </a:p>
          <a:p>
            <a:pPr>
              <a:spcBef>
                <a:spcPct val="10000"/>
              </a:spcBef>
              <a:buFontTx/>
              <a:buChar char="•"/>
            </a:pPr>
            <a:endParaRPr lang="de-DE" sz="1800" dirty="0"/>
          </a:p>
        </p:txBody>
      </p:sp>
    </p:spTree>
    <p:extLst>
      <p:ext uri="{BB962C8B-B14F-4D97-AF65-F5344CB8AC3E}">
        <p14:creationId xmlns:p14="http://schemas.microsoft.com/office/powerpoint/2010/main" val="3681608676"/>
      </p:ext>
    </p:extLst>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de-DE" altLang="de-DE" smtClean="0"/>
              <a:t>Übersicht zu den Körperfunktionen (Normalwerte)</a:t>
            </a:r>
          </a:p>
        </p:txBody>
      </p:sp>
      <p:sp>
        <p:nvSpPr>
          <p:cNvPr id="19459" name="Rectangle 3"/>
          <p:cNvSpPr>
            <a:spLocks noGrp="1" noChangeArrowheads="1"/>
          </p:cNvSpPr>
          <p:nvPr>
            <p:ph type="body" idx="1"/>
          </p:nvPr>
        </p:nvSpPr>
        <p:spPr/>
        <p:txBody>
          <a:bodyPr/>
          <a:lstStyle/>
          <a:p>
            <a:pPr eaLnBrk="1" hangingPunct="1">
              <a:lnSpc>
                <a:spcPct val="70000"/>
              </a:lnSpc>
            </a:pPr>
            <a:r>
              <a:rPr lang="de-DE" altLang="de-DE" sz="1500" dirty="0" smtClean="0"/>
              <a:t>			</a:t>
            </a:r>
            <a:r>
              <a:rPr lang="de-DE" altLang="de-DE" sz="1500" b="1" dirty="0" smtClean="0"/>
              <a:t>Atmung		Herzschläge	Körperinnen-</a:t>
            </a:r>
          </a:p>
          <a:p>
            <a:pPr eaLnBrk="1" hangingPunct="1">
              <a:lnSpc>
                <a:spcPct val="70000"/>
              </a:lnSpc>
            </a:pPr>
            <a:r>
              <a:rPr lang="de-DE" altLang="de-DE" sz="1500" b="1" dirty="0" smtClean="0"/>
              <a:t>			(Frequenz/Min.) 	(Frequenz/Min.) 	</a:t>
            </a:r>
            <a:r>
              <a:rPr lang="de-DE" altLang="de-DE" sz="1500" b="1" dirty="0" err="1" smtClean="0"/>
              <a:t>temperatur</a:t>
            </a:r>
            <a:r>
              <a:rPr lang="de-DE" altLang="de-DE" sz="1500" b="1" dirty="0" smtClean="0"/>
              <a:t> (°C)</a:t>
            </a:r>
          </a:p>
          <a:p>
            <a:pPr eaLnBrk="1" hangingPunct="1">
              <a:lnSpc>
                <a:spcPct val="70000"/>
              </a:lnSpc>
            </a:pPr>
            <a:endParaRPr lang="de-DE" altLang="de-DE" sz="1500" b="1" dirty="0" smtClean="0"/>
          </a:p>
          <a:p>
            <a:pPr eaLnBrk="1" hangingPunct="1">
              <a:lnSpc>
                <a:spcPct val="70000"/>
              </a:lnSpc>
            </a:pPr>
            <a:r>
              <a:rPr lang="de-DE" altLang="de-DE" sz="1500" b="1" dirty="0" smtClean="0"/>
              <a:t>Rinder		18 – 28		60 –   80		37,5 – 39,5</a:t>
            </a:r>
          </a:p>
          <a:p>
            <a:pPr eaLnBrk="1" hangingPunct="1">
              <a:lnSpc>
                <a:spcPct val="70000"/>
              </a:lnSpc>
            </a:pPr>
            <a:endParaRPr lang="de-DE" altLang="de-DE" sz="1500" b="1" dirty="0" smtClean="0"/>
          </a:p>
          <a:p>
            <a:pPr eaLnBrk="1" hangingPunct="1">
              <a:lnSpc>
                <a:spcPct val="70000"/>
              </a:lnSpc>
            </a:pPr>
            <a:r>
              <a:rPr lang="de-DE" altLang="de-DE" sz="1500" b="1" dirty="0" smtClean="0"/>
              <a:t>Kälber		30 – 40		90 – 110		38,5 – 40,5</a:t>
            </a:r>
          </a:p>
          <a:p>
            <a:pPr eaLnBrk="1" hangingPunct="1">
              <a:lnSpc>
                <a:spcPct val="70000"/>
              </a:lnSpc>
            </a:pPr>
            <a:endParaRPr lang="de-DE" altLang="de-DE" sz="1500" b="1" dirty="0" smtClean="0"/>
          </a:p>
          <a:p>
            <a:pPr eaLnBrk="1" hangingPunct="1">
              <a:lnSpc>
                <a:spcPct val="70000"/>
              </a:lnSpc>
            </a:pPr>
            <a:r>
              <a:rPr lang="de-DE" altLang="de-DE" sz="1500" b="1" dirty="0" smtClean="0"/>
              <a:t>Schweine		  8 – 20		60 –   90		38,0 – 40,0</a:t>
            </a:r>
          </a:p>
          <a:p>
            <a:pPr eaLnBrk="1" hangingPunct="1">
              <a:lnSpc>
                <a:spcPct val="70000"/>
              </a:lnSpc>
            </a:pPr>
            <a:endParaRPr lang="de-DE" altLang="de-DE" sz="1500" b="1" dirty="0" smtClean="0"/>
          </a:p>
          <a:p>
            <a:pPr eaLnBrk="1" hangingPunct="1">
              <a:lnSpc>
                <a:spcPct val="70000"/>
              </a:lnSpc>
            </a:pPr>
            <a:r>
              <a:rPr lang="de-DE" altLang="de-DE" sz="1500" b="1" dirty="0" smtClean="0"/>
              <a:t>Ferkel		20 – 50		90 – 110		39,0 – 40,5</a:t>
            </a:r>
          </a:p>
          <a:p>
            <a:pPr eaLnBrk="1" hangingPunct="1">
              <a:lnSpc>
                <a:spcPct val="70000"/>
              </a:lnSpc>
            </a:pPr>
            <a:endParaRPr lang="de-DE" altLang="de-DE" sz="1500" b="1" dirty="0" smtClean="0"/>
          </a:p>
          <a:p>
            <a:pPr eaLnBrk="1" hangingPunct="1">
              <a:lnSpc>
                <a:spcPct val="70000"/>
              </a:lnSpc>
            </a:pPr>
            <a:r>
              <a:rPr lang="de-DE" altLang="de-DE" sz="1500" b="1" dirty="0" smtClean="0"/>
              <a:t>Schafe		10 – 12		70 –   80		38,5 – 40,0</a:t>
            </a:r>
          </a:p>
          <a:p>
            <a:pPr eaLnBrk="1" hangingPunct="1">
              <a:lnSpc>
                <a:spcPct val="70000"/>
              </a:lnSpc>
            </a:pPr>
            <a:endParaRPr lang="de-DE" altLang="de-DE" sz="1500" b="1" dirty="0" smtClean="0"/>
          </a:p>
          <a:p>
            <a:pPr eaLnBrk="1" hangingPunct="1">
              <a:lnSpc>
                <a:spcPct val="70000"/>
              </a:lnSpc>
            </a:pPr>
            <a:r>
              <a:rPr lang="de-DE" altLang="de-DE" sz="1500" b="1" dirty="0" smtClean="0"/>
              <a:t>Pferde		  8 – 16	 	28 –   40		37,5 – 38,5</a:t>
            </a:r>
          </a:p>
          <a:p>
            <a:pPr eaLnBrk="1" hangingPunct="1">
              <a:lnSpc>
                <a:spcPct val="70000"/>
              </a:lnSpc>
            </a:pPr>
            <a:r>
              <a:rPr lang="de-DE" altLang="de-DE" sz="1500" b="1" dirty="0" smtClean="0"/>
              <a:t>					(&gt; 100 bei Arbeit)		</a:t>
            </a:r>
          </a:p>
          <a:p>
            <a:pPr algn="ctr" eaLnBrk="1" hangingPunct="1">
              <a:lnSpc>
                <a:spcPct val="70000"/>
              </a:lnSpc>
            </a:pPr>
            <a:r>
              <a:rPr lang="de-DE" altLang="de-DE" sz="1500" b="1" dirty="0" smtClean="0">
                <a:solidFill>
                  <a:srgbClr val="FF0000"/>
                </a:solidFill>
              </a:rPr>
              <a:t>Deutliche Abweichungen weisen auf „Störungen“</a:t>
            </a:r>
          </a:p>
          <a:p>
            <a:pPr algn="ctr" eaLnBrk="1" hangingPunct="1">
              <a:lnSpc>
                <a:spcPct val="70000"/>
              </a:lnSpc>
            </a:pPr>
            <a:r>
              <a:rPr lang="de-DE" altLang="de-DE" sz="1500" b="1" dirty="0" smtClean="0">
                <a:solidFill>
                  <a:srgbClr val="FF0000"/>
                </a:solidFill>
              </a:rPr>
              <a:t> im Organismus der Tiere hin</a:t>
            </a:r>
          </a:p>
          <a:p>
            <a:pPr eaLnBrk="1" hangingPunct="1">
              <a:lnSpc>
                <a:spcPct val="70000"/>
              </a:lnSpc>
            </a:pPr>
            <a:endParaRPr lang="de-DE" altLang="de-DE" sz="1500" dirty="0" smtClean="0"/>
          </a:p>
        </p:txBody>
      </p:sp>
    </p:spTree>
    <p:extLst>
      <p:ext uri="{BB962C8B-B14F-4D97-AF65-F5344CB8AC3E}">
        <p14:creationId xmlns:p14="http://schemas.microsoft.com/office/powerpoint/2010/main" val="2222847383"/>
      </p:ext>
    </p:extLst>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p:txBody>
          <a:bodyPr/>
          <a:lstStyle/>
          <a:p>
            <a:pPr>
              <a:lnSpc>
                <a:spcPct val="100000"/>
              </a:lnSpc>
              <a:spcBef>
                <a:spcPct val="50000"/>
              </a:spcBef>
              <a:buSzTx/>
            </a:pPr>
            <a:r>
              <a:rPr lang="de-DE" altLang="de-DE" sz="1800" b="1" dirty="0" smtClean="0"/>
              <a:t>Transportfähig grundsätzlich:</a:t>
            </a:r>
          </a:p>
          <a:p>
            <a:pPr>
              <a:lnSpc>
                <a:spcPct val="100000"/>
              </a:lnSpc>
              <a:spcBef>
                <a:spcPct val="50000"/>
              </a:spcBef>
              <a:buSzTx/>
              <a:buFontTx/>
              <a:buChar char="•"/>
            </a:pPr>
            <a:r>
              <a:rPr lang="de-DE" altLang="de-DE" sz="1800" b="1" dirty="0" smtClean="0"/>
              <a:t>Jungtiere:</a:t>
            </a:r>
            <a:r>
              <a:rPr lang="de-DE" altLang="de-DE" sz="1800" dirty="0" smtClean="0"/>
              <a:t> Nabel muss abgeheilt sein, d. h. eingetrocknet sein</a:t>
            </a:r>
          </a:p>
          <a:p>
            <a:pPr>
              <a:lnSpc>
                <a:spcPct val="100000"/>
              </a:lnSpc>
              <a:spcBef>
                <a:spcPct val="50000"/>
              </a:spcBef>
              <a:buSzTx/>
            </a:pPr>
            <a:r>
              <a:rPr lang="de-DE" altLang="de-DE" sz="1800" b="1" dirty="0" smtClean="0"/>
              <a:t>ab 100 km</a:t>
            </a:r>
          </a:p>
          <a:p>
            <a:pPr>
              <a:lnSpc>
                <a:spcPct val="100000"/>
              </a:lnSpc>
              <a:spcBef>
                <a:spcPct val="10000"/>
              </a:spcBef>
              <a:buSzTx/>
              <a:buFontTx/>
              <a:buChar char="•"/>
            </a:pPr>
            <a:r>
              <a:rPr lang="de-DE" altLang="de-DE" sz="1800" dirty="0" smtClean="0"/>
              <a:t>Lämmer/Kitze müssen mind. 1 Woche alt sein</a:t>
            </a:r>
          </a:p>
          <a:p>
            <a:pPr>
              <a:lnSpc>
                <a:spcPct val="100000"/>
              </a:lnSpc>
              <a:spcBef>
                <a:spcPct val="10000"/>
              </a:spcBef>
              <a:buSzTx/>
              <a:buFontTx/>
              <a:buChar char="•"/>
            </a:pPr>
            <a:r>
              <a:rPr lang="de-DE" altLang="de-DE" sz="1800" dirty="0" smtClean="0"/>
              <a:t>Kälber müssen mind. 14 Tage alt sein (national)</a:t>
            </a:r>
          </a:p>
          <a:p>
            <a:pPr>
              <a:lnSpc>
                <a:spcPct val="100000"/>
              </a:lnSpc>
              <a:spcBef>
                <a:spcPct val="10000"/>
              </a:spcBef>
              <a:buSzTx/>
              <a:buFontTx/>
              <a:buChar char="•"/>
            </a:pPr>
            <a:r>
              <a:rPr lang="de-DE" altLang="de-DE" sz="1800" dirty="0" smtClean="0"/>
              <a:t>Ferkel müssen mind. 3 Wochen alt sein (irrelevant- Absetzvorgabe)</a:t>
            </a:r>
          </a:p>
          <a:p>
            <a:pPr>
              <a:lnSpc>
                <a:spcPct val="100000"/>
              </a:lnSpc>
              <a:spcBef>
                <a:spcPct val="50000"/>
              </a:spcBef>
              <a:buSzTx/>
            </a:pPr>
            <a:r>
              <a:rPr lang="de-DE" altLang="de-DE" sz="1800" b="1" dirty="0" smtClean="0"/>
              <a:t>ab 8 Stunden</a:t>
            </a:r>
          </a:p>
          <a:p>
            <a:pPr>
              <a:lnSpc>
                <a:spcPct val="100000"/>
              </a:lnSpc>
              <a:spcBef>
                <a:spcPct val="10000"/>
              </a:spcBef>
              <a:buSzTx/>
              <a:buFontTx/>
              <a:buChar char="•"/>
            </a:pPr>
            <a:r>
              <a:rPr lang="de-DE" altLang="de-DE" sz="1800" dirty="0" smtClean="0"/>
              <a:t>Kälber müssen mind. 14 Tage alt sein (außer Transport mit Muttertier)</a:t>
            </a:r>
          </a:p>
          <a:p>
            <a:pPr>
              <a:lnSpc>
                <a:spcPct val="100000"/>
              </a:lnSpc>
              <a:spcBef>
                <a:spcPct val="10000"/>
              </a:spcBef>
              <a:buSzTx/>
              <a:buFontTx/>
              <a:buChar char="•"/>
            </a:pPr>
            <a:r>
              <a:rPr lang="de-DE" altLang="de-DE" sz="1800" dirty="0" smtClean="0"/>
              <a:t>Ferkel müssen mind. 10 kg schwer sein </a:t>
            </a:r>
          </a:p>
          <a:p>
            <a:pPr>
              <a:lnSpc>
                <a:spcPct val="100000"/>
              </a:lnSpc>
              <a:spcBef>
                <a:spcPct val="10000"/>
              </a:spcBef>
              <a:buSzTx/>
              <a:buFontTx/>
              <a:buChar char="•"/>
            </a:pPr>
            <a:r>
              <a:rPr lang="de-DE" altLang="de-DE" sz="1800" dirty="0" smtClean="0"/>
              <a:t>Pferde müssen mind. 4 Monate alt sein (außer Transport mit Muttertier und registrierte Tiere)</a:t>
            </a:r>
          </a:p>
          <a:p>
            <a:pPr>
              <a:lnSpc>
                <a:spcPct val="100000"/>
              </a:lnSpc>
              <a:spcBef>
                <a:spcPct val="50000"/>
              </a:spcBef>
              <a:buSzTx/>
              <a:buFontTx/>
              <a:buChar char="•"/>
            </a:pPr>
            <a:endParaRPr lang="de-DE" altLang="de-DE" sz="1800" dirty="0" smtClean="0"/>
          </a:p>
          <a:p>
            <a:pPr eaLnBrk="1" hangingPunct="1">
              <a:lnSpc>
                <a:spcPct val="100000"/>
              </a:lnSpc>
              <a:spcBef>
                <a:spcPct val="50000"/>
              </a:spcBef>
            </a:pPr>
            <a:endParaRPr lang="de-DE" altLang="de-DE" sz="1800" dirty="0" smtClean="0"/>
          </a:p>
        </p:txBody>
      </p:sp>
      <p:sp>
        <p:nvSpPr>
          <p:cNvPr id="40963" name="Rectangle 5"/>
          <p:cNvSpPr>
            <a:spLocks noGrp="1" noChangeArrowheads="1"/>
          </p:cNvSpPr>
          <p:nvPr>
            <p:ph type="title"/>
          </p:nvPr>
        </p:nvSpPr>
        <p:spPr>
          <a:xfrm>
            <a:off x="684213" y="1125538"/>
            <a:ext cx="7772400" cy="696912"/>
          </a:xfrm>
          <a:noFill/>
        </p:spPr>
        <p:txBody>
          <a:bodyPr/>
          <a:lstStyle/>
          <a:p>
            <a:pPr eaLnBrk="1" hangingPunct="1"/>
            <a:r>
              <a:rPr lang="de-DE" altLang="de-DE" smtClean="0"/>
              <a:t>Beurteilung der Transportfähigkeit von Tieren nach Alter</a:t>
            </a:r>
          </a:p>
        </p:txBody>
      </p:sp>
    </p:spTree>
    <p:extLst>
      <p:ext uri="{BB962C8B-B14F-4D97-AF65-F5344CB8AC3E}">
        <p14:creationId xmlns:p14="http://schemas.microsoft.com/office/powerpoint/2010/main" val="3719205600"/>
      </p:ext>
    </p:extLst>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575469" y="404664"/>
            <a:ext cx="7989888" cy="533400"/>
          </a:xfrm>
        </p:spPr>
        <p:txBody>
          <a:bodyPr/>
          <a:lstStyle/>
          <a:p>
            <a:r>
              <a:rPr lang="de-DE" sz="2000" dirty="0"/>
              <a:t>Notfälle- Verletzungen u. </a:t>
            </a:r>
            <a:r>
              <a:rPr lang="de-DE" sz="2000" dirty="0" smtClean="0"/>
              <a:t>Erkrankungen</a:t>
            </a:r>
            <a:br>
              <a:rPr lang="de-DE" sz="2000" dirty="0" smtClean="0"/>
            </a:br>
            <a:r>
              <a:rPr lang="de-DE" sz="2000" dirty="0" smtClean="0"/>
              <a:t> </a:t>
            </a:r>
            <a:r>
              <a:rPr lang="de-DE" sz="2000" dirty="0"/>
              <a:t>während des Transports</a:t>
            </a:r>
          </a:p>
        </p:txBody>
      </p:sp>
      <p:sp>
        <p:nvSpPr>
          <p:cNvPr id="391171" name="Rectangle 3"/>
          <p:cNvSpPr>
            <a:spLocks noGrp="1" noChangeArrowheads="1"/>
          </p:cNvSpPr>
          <p:nvPr>
            <p:ph type="body" idx="1"/>
          </p:nvPr>
        </p:nvSpPr>
        <p:spPr>
          <a:xfrm>
            <a:off x="599675" y="1484784"/>
            <a:ext cx="8136259" cy="4176464"/>
          </a:xfrm>
          <a:solidFill>
            <a:schemeClr val="bg1"/>
          </a:solidFill>
          <a:ln w="6350">
            <a:solidFill>
              <a:srgbClr val="FFFFFF"/>
            </a:solidFill>
          </a:ln>
        </p:spPr>
        <p:txBody>
          <a:bodyPr/>
          <a:lstStyle/>
          <a:p>
            <a:pPr eaLnBrk="0" hangingPunct="0">
              <a:lnSpc>
                <a:spcPct val="100000"/>
              </a:lnSpc>
              <a:spcBef>
                <a:spcPct val="50000"/>
              </a:spcBef>
              <a:buSzTx/>
            </a:pPr>
            <a:r>
              <a:rPr lang="de-DE" sz="1800" b="1" u="sng" dirty="0"/>
              <a:t>Maßnahmen:</a:t>
            </a:r>
          </a:p>
          <a:p>
            <a:pPr eaLnBrk="0" hangingPunct="0">
              <a:lnSpc>
                <a:spcPct val="100000"/>
              </a:lnSpc>
              <a:spcBef>
                <a:spcPct val="50000"/>
              </a:spcBef>
              <a:buSzTx/>
              <a:buFontTx/>
              <a:buChar char="•"/>
            </a:pPr>
            <a:r>
              <a:rPr lang="de-DE" sz="1800" dirty="0"/>
              <a:t>Absonderungen von anderen </a:t>
            </a:r>
            <a:r>
              <a:rPr lang="de-DE" sz="1800" dirty="0" smtClean="0"/>
              <a:t>Tieren, evtl. </a:t>
            </a:r>
            <a:r>
              <a:rPr lang="de-DE" sz="1800" dirty="0"/>
              <a:t>Versorgung von </a:t>
            </a:r>
            <a:r>
              <a:rPr lang="de-DE" sz="1800" dirty="0" smtClean="0"/>
              <a:t>Wunden</a:t>
            </a:r>
          </a:p>
          <a:p>
            <a:pPr eaLnBrk="0" hangingPunct="0">
              <a:lnSpc>
                <a:spcPct val="100000"/>
              </a:lnSpc>
              <a:spcBef>
                <a:spcPct val="50000"/>
              </a:spcBef>
              <a:buSzTx/>
              <a:buFontTx/>
              <a:buChar char="•"/>
            </a:pPr>
            <a:r>
              <a:rPr lang="de-DE" sz="1800" dirty="0" smtClean="0"/>
              <a:t>Je nach Tierart unterschiedlich möglich, Pferde anders als Bullen zu sehen</a:t>
            </a:r>
            <a:endParaRPr lang="de-DE" sz="1800" dirty="0"/>
          </a:p>
          <a:p>
            <a:pPr eaLnBrk="0" hangingPunct="0">
              <a:lnSpc>
                <a:spcPct val="100000"/>
              </a:lnSpc>
              <a:spcBef>
                <a:spcPct val="50000"/>
              </a:spcBef>
              <a:buSzTx/>
            </a:pPr>
            <a:r>
              <a:rPr lang="de-DE" sz="1800" b="1" u="sng" dirty="0"/>
              <a:t>Erste Hilfe</a:t>
            </a:r>
            <a:r>
              <a:rPr lang="de-DE" sz="1800" b="1" dirty="0"/>
              <a:t>:</a:t>
            </a:r>
            <a:r>
              <a:rPr lang="de-DE" sz="1800" dirty="0"/>
              <a:t> </a:t>
            </a:r>
          </a:p>
          <a:p>
            <a:pPr marL="0" eaLnBrk="0" hangingPunct="0">
              <a:lnSpc>
                <a:spcPct val="100000"/>
              </a:lnSpc>
              <a:spcBef>
                <a:spcPts val="600"/>
              </a:spcBef>
              <a:buSzTx/>
              <a:buFontTx/>
              <a:buChar char="•"/>
            </a:pPr>
            <a:r>
              <a:rPr lang="de-DE" sz="1800" dirty="0"/>
              <a:t>Untersuchung und Behandlung durch Tierarzt, </a:t>
            </a:r>
            <a:r>
              <a:rPr lang="de-DE" sz="1800" dirty="0" smtClean="0"/>
              <a:t>evtl. </a:t>
            </a:r>
            <a:r>
              <a:rPr lang="de-DE" sz="1800" dirty="0"/>
              <a:t>Notschlachtung </a:t>
            </a:r>
            <a:endParaRPr lang="de-DE" sz="1800" dirty="0" smtClean="0"/>
          </a:p>
          <a:p>
            <a:pPr marL="0" indent="0" eaLnBrk="0" hangingPunct="0">
              <a:lnSpc>
                <a:spcPct val="100000"/>
              </a:lnSpc>
              <a:spcBef>
                <a:spcPts val="600"/>
              </a:spcBef>
              <a:buSzTx/>
            </a:pPr>
            <a:r>
              <a:rPr lang="de-DE" sz="1800" dirty="0"/>
              <a:t>	</a:t>
            </a:r>
            <a:r>
              <a:rPr lang="de-DE" sz="1800" dirty="0" smtClean="0"/>
              <a:t>oder   Tötung </a:t>
            </a:r>
            <a:endParaRPr lang="de-DE" sz="1800" dirty="0"/>
          </a:p>
          <a:p>
            <a:pPr marL="0" eaLnBrk="0" hangingPunct="0">
              <a:lnSpc>
                <a:spcPct val="100000"/>
              </a:lnSpc>
              <a:spcBef>
                <a:spcPts val="600"/>
              </a:spcBef>
              <a:buSzTx/>
              <a:buFontTx/>
              <a:buChar char="•"/>
            </a:pPr>
            <a:r>
              <a:rPr lang="de-DE" sz="1800" dirty="0"/>
              <a:t>Falls am Ort nicht möglich, Anfahren eines Ruheortes, ggf. Schlachthof</a:t>
            </a:r>
          </a:p>
          <a:p>
            <a:pPr marL="0" eaLnBrk="0" hangingPunct="0">
              <a:lnSpc>
                <a:spcPct val="100000"/>
              </a:lnSpc>
              <a:spcBef>
                <a:spcPts val="600"/>
              </a:spcBef>
              <a:buSzTx/>
              <a:buFontTx/>
              <a:buChar char="•"/>
            </a:pPr>
            <a:r>
              <a:rPr lang="de-DE" sz="1800" dirty="0"/>
              <a:t>Transportunfall: Benachrichtigung Polizei – Notruf – amtstierärztliche Hilfe</a:t>
            </a:r>
          </a:p>
          <a:p>
            <a:pPr marL="0" eaLnBrk="0" hangingPunct="0">
              <a:lnSpc>
                <a:spcPct val="100000"/>
              </a:lnSpc>
              <a:spcBef>
                <a:spcPct val="50000"/>
              </a:spcBef>
              <a:buSzTx/>
            </a:pPr>
            <a:r>
              <a:rPr lang="de-DE" sz="1800" u="sng" dirty="0"/>
              <a:t>Beruhigungsmittel:</a:t>
            </a:r>
          </a:p>
          <a:p>
            <a:pPr marL="0">
              <a:lnSpc>
                <a:spcPct val="100000"/>
              </a:lnSpc>
              <a:buFontTx/>
              <a:buChar char="•"/>
            </a:pPr>
            <a:r>
              <a:rPr lang="de-DE" sz="1800" dirty="0"/>
              <a:t>nur, wenn unbedingt erforderlich und nur unter tierärztlicher </a:t>
            </a:r>
            <a:r>
              <a:rPr lang="de-DE" sz="1800" dirty="0" smtClean="0"/>
              <a:t>Kontrolle</a:t>
            </a:r>
          </a:p>
          <a:p>
            <a:pPr marL="0" indent="0">
              <a:lnSpc>
                <a:spcPct val="100000"/>
              </a:lnSpc>
            </a:pPr>
            <a:r>
              <a:rPr lang="de-DE" sz="1800" b="1" u="sng" dirty="0" smtClean="0"/>
              <a:t>Notfallpläne </a:t>
            </a:r>
            <a:r>
              <a:rPr lang="de-DE" sz="1800" dirty="0" smtClean="0"/>
              <a:t>für lange Transporte (gilt eher für Viehtransporteure)</a:t>
            </a:r>
          </a:p>
          <a:p>
            <a:pPr marL="0" indent="0">
              <a:lnSpc>
                <a:spcPct val="100000"/>
              </a:lnSpc>
            </a:pPr>
            <a:endParaRPr lang="de-DE" sz="1800" dirty="0"/>
          </a:p>
          <a:p>
            <a:endParaRPr lang="de-DE" sz="1800" dirty="0"/>
          </a:p>
          <a:p>
            <a:endParaRPr lang="de-DE" sz="1800" dirty="0"/>
          </a:p>
        </p:txBody>
      </p:sp>
    </p:spTree>
  </p:cSld>
  <p:clrMapOvr>
    <a:masterClrMapping/>
  </p:clrMapOvr>
  <p:transition spd="med">
    <p:zoom/>
  </p:transition>
  <p:timing>
    <p:tnLst>
      <p:par>
        <p:cTn id="1" dur="indefinite" restart="never" nodeType="tmRoot"/>
      </p:par>
    </p:tnLst>
  </p:timing>
</p:sld>
</file>

<file path=ppt/theme/theme1.xml><?xml version="1.0" encoding="utf-8"?>
<a:theme xmlns:a="http://schemas.openxmlformats.org/drawingml/2006/main" name="Präsentation8">
  <a:themeElements>
    <a:clrScheme name="Präsentation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äsentation8">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defRPr>
        </a:defPPr>
      </a:lstStyle>
    </a:lnDef>
  </a:objectDefaults>
  <a:extraClrSchemeLst>
    <a:extraClrScheme>
      <a:clrScheme name="Präsentation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äsentation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äsentation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äsentation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äsentation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äsentation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äsentation8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äsentation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äsentation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äsentation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äsentation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äsentation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MM:Desktop Folder:Präsentation8.pot</Template>
  <TotalTime>0</TotalTime>
  <Words>3417</Words>
  <Application>Microsoft Office PowerPoint</Application>
  <PresentationFormat>Bildschirmpräsentation (4:3)</PresentationFormat>
  <Paragraphs>739</Paragraphs>
  <Slides>39</Slides>
  <Notes>28</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39</vt:i4>
      </vt:variant>
    </vt:vector>
  </HeadingPairs>
  <TitlesOfParts>
    <vt:vector size="47" baseType="lpstr">
      <vt:lpstr>SimSun</vt:lpstr>
      <vt:lpstr>Arial</vt:lpstr>
      <vt:lpstr>Arial MT</vt:lpstr>
      <vt:lpstr>Symbol</vt:lpstr>
      <vt:lpstr>Times</vt:lpstr>
      <vt:lpstr>Times New Roman</vt:lpstr>
      <vt:lpstr>Wingdings</vt:lpstr>
      <vt:lpstr>Präsentation8</vt:lpstr>
      <vt:lpstr>Inhalte der Tierschutztransport-Verordnung  für Tierhalter  für den Unterricht an berufsbildenden  Schulen</vt:lpstr>
      <vt:lpstr>PowerPoint-Präsentation</vt:lpstr>
      <vt:lpstr>Anforderungen  für Landwirte/Pferdehalter, die eigene Tiere fahren – in Verbindung mit wirtschaftlicher Tätigkeit:</vt:lpstr>
      <vt:lpstr>Wichtige Begriffe / Definitionen</vt:lpstr>
      <vt:lpstr>Transportfähigkeit</vt:lpstr>
      <vt:lpstr>Beurteilung der Transportfähigkeit</vt:lpstr>
      <vt:lpstr>Übersicht zu den Körperfunktionen (Normalwerte)</vt:lpstr>
      <vt:lpstr>Beurteilung der Transportfähigkeit von Tieren nach Alter</vt:lpstr>
      <vt:lpstr>Notfälle- Verletzungen u. Erkrankungen  während des Transports</vt:lpstr>
      <vt:lpstr>Transportfahrzeuge</vt:lpstr>
      <vt:lpstr>Transportfahrzeuge</vt:lpstr>
      <vt:lpstr>Transportfahrzeuge</vt:lpstr>
      <vt:lpstr> </vt:lpstr>
      <vt:lpstr> </vt:lpstr>
      <vt:lpstr>Transportfahrzeuge</vt:lpstr>
      <vt:lpstr>Transportfahrzeuge  Lange Beförderung &gt; 8h/ (12 h)</vt:lpstr>
      <vt:lpstr>Transportpraxis - Verladen</vt:lpstr>
      <vt:lpstr>Umgang mit Tieren</vt:lpstr>
      <vt:lpstr>Umgang mit Tieren</vt:lpstr>
      <vt:lpstr>Umgang mit Tieren</vt:lpstr>
      <vt:lpstr>Umgang mit Tieren</vt:lpstr>
      <vt:lpstr>Umgang mit Tieren</vt:lpstr>
      <vt:lpstr>Beförderungsdauer und Ruhezeiten</vt:lpstr>
      <vt:lpstr>Transportpraxis</vt:lpstr>
      <vt:lpstr>Transportpraxis</vt:lpstr>
      <vt:lpstr>Zeitabstände für das Füttern  und Tränken</vt:lpstr>
      <vt:lpstr>Futter- und Wasserbedarf der Tiere  während des Transportes</vt:lpstr>
      <vt:lpstr>Beförderungsdauer und Ruhezeiten</vt:lpstr>
      <vt:lpstr>Beförderungsdauer</vt:lpstr>
      <vt:lpstr>Raumangebot Schweine</vt:lpstr>
      <vt:lpstr>Raumangebot für Rinder (EU-VO)</vt:lpstr>
      <vt:lpstr>Raumangebot für Schafe/ Ziegen (EU-VO)</vt:lpstr>
      <vt:lpstr>Raumangebot  (EU-VO)</vt:lpstr>
      <vt:lpstr>Befähigungsnachweis</vt:lpstr>
      <vt:lpstr>Zulassung als Transportunternehmer</vt:lpstr>
      <vt:lpstr>Transportpapiere </vt:lpstr>
      <vt:lpstr>Fahrtenbuch</vt:lpstr>
      <vt:lpstr>Anforderungen  für Landwirte/Pferdehalter, die ihre Tiere  fahren – in Verbindung mit wirtschaftlicher Tätigkeit:</vt:lpstr>
      <vt:lpstr>Verantwortlichkeit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InsadeBeer</dc:creator>
  <cp:lastModifiedBy>Richard Didam</cp:lastModifiedBy>
  <cp:revision>1034</cp:revision>
  <cp:lastPrinted>2018-10-24T08:36:32Z</cp:lastPrinted>
  <dcterms:created xsi:type="dcterms:W3CDTF">2003-09-22T18:04:06Z</dcterms:created>
  <dcterms:modified xsi:type="dcterms:W3CDTF">2018-11-05T12:09:03Z</dcterms:modified>
</cp:coreProperties>
</file>